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s/slide45.xml" ContentType="application/vnd.openxmlformats-officedocument.presentationml.slide+xml"/>
  <Override PartName="/ppt/slides/slide54.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slides/slide5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wmf" ContentType="image/x-wmf"/>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9.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Default Extension="bin" ContentType="application/vnd.openxmlformats-officedocument.oleObject"/>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Layouts/slideLayout3.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Override PartName="/ppt/slideLayouts/slideLayout10.xml" ContentType="application/vnd.openxmlformats-officedocument.presentationml.slideLayout+xml"/>
  <Default Extension="vml" ContentType="application/vnd.openxmlformats-officedocument.vmlDrawing"/>
  <Override PartName="/ppt/notesSlides/notesSlide8.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slides/slide49.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Layouts/slideLayout8.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3"/>
  </p:notesMasterIdLst>
  <p:sldIdLst>
    <p:sldId id="256" r:id="rId2"/>
    <p:sldId id="439" r:id="rId3"/>
    <p:sldId id="440" r:id="rId4"/>
    <p:sldId id="365" r:id="rId5"/>
    <p:sldId id="379" r:id="rId6"/>
    <p:sldId id="453" r:id="rId7"/>
    <p:sldId id="380" r:id="rId8"/>
    <p:sldId id="381" r:id="rId9"/>
    <p:sldId id="382" r:id="rId10"/>
    <p:sldId id="339" r:id="rId11"/>
    <p:sldId id="384" r:id="rId12"/>
    <p:sldId id="385" r:id="rId13"/>
    <p:sldId id="396" r:id="rId14"/>
    <p:sldId id="397" r:id="rId15"/>
    <p:sldId id="398" r:id="rId16"/>
    <p:sldId id="399" r:id="rId17"/>
    <p:sldId id="400" r:id="rId18"/>
    <p:sldId id="401" r:id="rId19"/>
    <p:sldId id="402" r:id="rId20"/>
    <p:sldId id="403" r:id="rId21"/>
    <p:sldId id="386" r:id="rId22"/>
    <p:sldId id="387" r:id="rId23"/>
    <p:sldId id="356" r:id="rId24"/>
    <p:sldId id="357" r:id="rId25"/>
    <p:sldId id="359" r:id="rId26"/>
    <p:sldId id="445" r:id="rId27"/>
    <p:sldId id="389" r:id="rId28"/>
    <p:sldId id="405" r:id="rId29"/>
    <p:sldId id="367" r:id="rId30"/>
    <p:sldId id="368" r:id="rId31"/>
    <p:sldId id="358" r:id="rId32"/>
    <p:sldId id="431" r:id="rId33"/>
    <p:sldId id="442" r:id="rId34"/>
    <p:sldId id="395" r:id="rId35"/>
    <p:sldId id="394" r:id="rId36"/>
    <p:sldId id="404" r:id="rId37"/>
    <p:sldId id="393" r:id="rId38"/>
    <p:sldId id="406" r:id="rId39"/>
    <p:sldId id="407" r:id="rId40"/>
    <p:sldId id="408" r:id="rId41"/>
    <p:sldId id="409" r:id="rId42"/>
    <p:sldId id="410" r:id="rId43"/>
    <p:sldId id="411" r:id="rId44"/>
    <p:sldId id="412" r:id="rId45"/>
    <p:sldId id="413" r:id="rId46"/>
    <p:sldId id="414" r:id="rId47"/>
    <p:sldId id="415" r:id="rId48"/>
    <p:sldId id="416" r:id="rId49"/>
    <p:sldId id="417" r:id="rId50"/>
    <p:sldId id="418" r:id="rId51"/>
    <p:sldId id="443" r:id="rId52"/>
    <p:sldId id="392" r:id="rId53"/>
    <p:sldId id="454" r:id="rId54"/>
    <p:sldId id="390" r:id="rId55"/>
    <p:sldId id="434" r:id="rId56"/>
    <p:sldId id="444" r:id="rId57"/>
    <p:sldId id="377" r:id="rId58"/>
    <p:sldId id="441" r:id="rId59"/>
    <p:sldId id="334" r:id="rId60"/>
    <p:sldId id="360" r:id="rId61"/>
    <p:sldId id="451" r:id="rId62"/>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2000C"/>
    <a:srgbClr val="FF4A7E"/>
    <a:srgbClr val="CB6B30"/>
    <a:srgbClr val="0000FF"/>
    <a:srgbClr val="00FF00"/>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78" autoAdjust="0"/>
    <p:restoredTop sz="92642" autoAdjust="0"/>
  </p:normalViewPr>
  <p:slideViewPr>
    <p:cSldViewPr>
      <p:cViewPr varScale="1">
        <p:scale>
          <a:sx n="65" d="100"/>
          <a:sy n="65" d="100"/>
        </p:scale>
        <p:origin x="-76" y="-98"/>
      </p:cViewPr>
      <p:guideLst>
        <p:guide orient="horz" pos="2160"/>
        <p:guide pos="2880"/>
      </p:guideLst>
    </p:cSldViewPr>
  </p:slideViewPr>
  <p:outlineViewPr>
    <p:cViewPr>
      <p:scale>
        <a:sx n="33" d="100"/>
        <a:sy n="33" d="100"/>
      </p:scale>
      <p:origin x="0" y="22105"/>
    </p:cViewPr>
  </p:outlin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3.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9.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52.wmf"/><Relationship Id="rId1" Type="http://schemas.openxmlformats.org/officeDocument/2006/relationships/image" Target="../media/image51.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58.wmf"/><Relationship Id="rId1" Type="http://schemas.openxmlformats.org/officeDocument/2006/relationships/image" Target="../media/image57.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cs typeface="+mn-cs"/>
              </a:defRPr>
            </a:lvl1pPr>
          </a:lstStyle>
          <a:p>
            <a:pPr>
              <a:defRPr/>
            </a:pPr>
            <a:fld id="{EC38383D-5DE9-4808-B518-8A3CB3379A6A}" type="datetimeFigureOut">
              <a:rPr lang="en-US"/>
              <a:pPr>
                <a:defRPr/>
              </a:pPr>
              <a:t>1/29/2011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smtClean="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cs typeface="+mn-cs"/>
              </a:defRPr>
            </a:lvl1pPr>
          </a:lstStyle>
          <a:p>
            <a:pPr>
              <a:defRPr/>
            </a:pPr>
            <a:fld id="{CD4F1342-0843-48EE-9C6F-36B89D435F83}" type="slidenum">
              <a:rPr lang="en-US"/>
              <a:pPr>
                <a:defRPr/>
              </a:pPr>
              <a:t>‹#›</a:t>
            </a:fld>
            <a:endParaRPr 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Slide Image Placeholder 1"/>
          <p:cNvSpPr>
            <a:spLocks noGrp="1" noRot="1" noChangeAspect="1" noTextEdit="1"/>
          </p:cNvSpPr>
          <p:nvPr>
            <p:ph type="sldImg"/>
          </p:nvPr>
        </p:nvSpPr>
        <p:spPr bwMode="auto">
          <a:noFill/>
          <a:ln>
            <a:solidFill>
              <a:srgbClr val="000000"/>
            </a:solidFill>
            <a:miter lim="800000"/>
            <a:headEnd/>
            <a:tailEnd/>
          </a:ln>
        </p:spPr>
      </p:sp>
      <p:sp>
        <p:nvSpPr>
          <p:cNvPr id="65539"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smtClean="0"/>
              <a:t>Things we can’t understand without thinking in frequency</a:t>
            </a:r>
          </a:p>
        </p:txBody>
      </p:sp>
      <p:sp>
        <p:nvSpPr>
          <p:cNvPr id="4" name="Slide Number Placeholder 3"/>
          <p:cNvSpPr>
            <a:spLocks noGrp="1"/>
          </p:cNvSpPr>
          <p:nvPr>
            <p:ph type="sldNum" sz="quarter" idx="5"/>
          </p:nvPr>
        </p:nvSpPr>
        <p:spPr/>
        <p:txBody>
          <a:bodyPr/>
          <a:lstStyle/>
          <a:p>
            <a:pPr>
              <a:defRPr/>
            </a:pPr>
            <a:fld id="{4B15BA1D-1A99-4BE2-BF35-3D84C933D4D0}" type="slidenum">
              <a:rPr lang="en-US" smtClean="0"/>
              <a:pPr>
                <a:defRPr/>
              </a:pPr>
              <a:t>5</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a:spLocks noGrp="1" noChangeArrowheads="1"/>
          </p:cNvSpPr>
          <p:nvPr>
            <p:ph type="sldNum" sz="quarter" idx="5"/>
          </p:nvPr>
        </p:nvSpPr>
        <p:spPr/>
        <p:txBody>
          <a:bodyPr/>
          <a:lstStyle/>
          <a:p>
            <a:pPr>
              <a:defRPr/>
            </a:pPr>
            <a:fld id="{1EB9EDBB-BA68-4C38-A96D-678A36DE1B4F}" type="slidenum">
              <a:rPr lang="en-US" smtClean="0"/>
              <a:pPr>
                <a:defRPr/>
              </a:pPr>
              <a:t>61</a:t>
            </a:fld>
            <a:endParaRPr lang="en-US" smtClean="0"/>
          </a:p>
        </p:txBody>
      </p:sp>
      <p:sp>
        <p:nvSpPr>
          <p:cNvPr id="72707"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72708"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endParaRPr lang="en-US"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Slide Image Placeholder 1"/>
          <p:cNvSpPr>
            <a:spLocks noGrp="1" noRot="1" noChangeAspect="1" noTextEdit="1"/>
          </p:cNvSpPr>
          <p:nvPr>
            <p:ph type="sldImg"/>
          </p:nvPr>
        </p:nvSpPr>
        <p:spPr bwMode="auto">
          <a:noFill/>
          <a:ln>
            <a:solidFill>
              <a:srgbClr val="000000"/>
            </a:solidFill>
            <a:miter lim="800000"/>
            <a:headEnd/>
            <a:tailEnd/>
          </a:ln>
        </p:spPr>
      </p:sp>
      <p:sp>
        <p:nvSpPr>
          <p:cNvPr id="71683"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endParaRPr lang="en-US" smtClean="0"/>
          </a:p>
        </p:txBody>
      </p:sp>
      <p:sp>
        <p:nvSpPr>
          <p:cNvPr id="88068" name="Slide Number Placeholder 3"/>
          <p:cNvSpPr>
            <a:spLocks noGrp="1"/>
          </p:cNvSpPr>
          <p:nvPr>
            <p:ph type="sldNum" sz="quarter" idx="5"/>
          </p:nvPr>
        </p:nvSpPr>
        <p:spPr/>
        <p:txBody>
          <a:bodyPr/>
          <a:lstStyle/>
          <a:p>
            <a:pPr>
              <a:defRPr/>
            </a:pPr>
            <a:fld id="{E0F17520-1E3A-42FF-9A11-443C7CEDC33B}" type="slidenum">
              <a:rPr lang="en-US" smtClean="0"/>
              <a:pPr>
                <a:defRPr/>
              </a:pPr>
              <a:t>6</a:t>
            </a:fld>
            <a:endParaRPr lang="en-US"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Slide Image Placeholder 1"/>
          <p:cNvSpPr>
            <a:spLocks noGrp="1" noRot="1" noChangeAspect="1" noTextEdit="1"/>
          </p:cNvSpPr>
          <p:nvPr>
            <p:ph type="sldImg"/>
          </p:nvPr>
        </p:nvSpPr>
        <p:spPr bwMode="auto">
          <a:noFill/>
          <a:ln>
            <a:solidFill>
              <a:srgbClr val="000000"/>
            </a:solidFill>
            <a:miter lim="800000"/>
            <a:headEnd/>
            <a:tailEnd/>
          </a:ln>
        </p:spPr>
      </p:sp>
      <p:sp>
        <p:nvSpPr>
          <p:cNvPr id="66563"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smtClean="0"/>
              <a:t>Things we can’t understand without thinking in frequency</a:t>
            </a:r>
          </a:p>
        </p:txBody>
      </p:sp>
      <p:sp>
        <p:nvSpPr>
          <p:cNvPr id="4" name="Slide Number Placeholder 3"/>
          <p:cNvSpPr>
            <a:spLocks noGrp="1"/>
          </p:cNvSpPr>
          <p:nvPr>
            <p:ph type="sldNum" sz="quarter" idx="5"/>
          </p:nvPr>
        </p:nvSpPr>
        <p:spPr/>
        <p:txBody>
          <a:bodyPr/>
          <a:lstStyle/>
          <a:p>
            <a:pPr>
              <a:defRPr/>
            </a:pPr>
            <a:fld id="{2655AB4E-62D2-4E38-B4E6-1FBF0FFC590D}" type="slidenum">
              <a:rPr lang="en-US" smtClean="0"/>
              <a:pPr>
                <a:defRPr/>
              </a:pPr>
              <a:t>34</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7"/>
          <p:cNvSpPr>
            <a:spLocks noGrp="1" noChangeArrowheads="1"/>
          </p:cNvSpPr>
          <p:nvPr>
            <p:ph type="sldNum" sz="quarter" idx="5"/>
          </p:nvPr>
        </p:nvSpPr>
        <p:spPr/>
        <p:txBody>
          <a:bodyPr/>
          <a:lstStyle/>
          <a:p>
            <a:pPr>
              <a:defRPr/>
            </a:pPr>
            <a:fld id="{94E5B5C1-E33C-499C-920B-EB6892E1857F}" type="slidenum">
              <a:rPr lang="en-US" smtClean="0"/>
              <a:pPr>
                <a:defRPr/>
              </a:pPr>
              <a:t>39</a:t>
            </a:fld>
            <a:endParaRPr lang="en-US" smtClean="0"/>
          </a:p>
        </p:txBody>
      </p:sp>
      <p:sp>
        <p:nvSpPr>
          <p:cNvPr id="67587" name="Rectangle 2"/>
          <p:cNvSpPr>
            <a:spLocks noGrp="1" noRot="1" noChangeAspect="1" noChangeArrowheads="1" noTextEdit="1"/>
          </p:cNvSpPr>
          <p:nvPr>
            <p:ph type="sldImg"/>
          </p:nvPr>
        </p:nvSpPr>
        <p:spPr bwMode="auto">
          <a:xfrm>
            <a:off x="1144588" y="685800"/>
            <a:ext cx="4570412" cy="3429000"/>
          </a:xfrm>
          <a:noFill/>
          <a:ln>
            <a:solidFill>
              <a:srgbClr val="000000"/>
            </a:solidFill>
            <a:miter lim="800000"/>
            <a:headEnd/>
            <a:tailEnd/>
          </a:ln>
        </p:spPr>
      </p:sp>
      <p:sp>
        <p:nvSpPr>
          <p:cNvPr id="67588" name="Rectangle 3"/>
          <p:cNvSpPr>
            <a:spLocks noGrp="1" noChangeArrowheads="1"/>
          </p:cNvSpPr>
          <p:nvPr>
            <p:ph type="body" idx="1"/>
          </p:nvPr>
        </p:nvSpPr>
        <p:spPr bwMode="auto">
          <a:xfrm>
            <a:off x="914400" y="4343400"/>
            <a:ext cx="5029200" cy="4114800"/>
          </a:xfrm>
          <a:noFill/>
        </p:spPr>
        <p:txBody>
          <a:bodyPr wrap="square" numCol="1" anchor="t" anchorCtr="0" compatLnSpc="1">
            <a:prstTxWarp prst="textNoShape">
              <a:avLst/>
            </a:prstTxWarp>
          </a:bodyPr>
          <a:lstStyle/>
          <a:p>
            <a:pPr eaLnBrk="1" hangingPunct="1"/>
            <a:endParaRPr lang="ru-RU"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7"/>
          <p:cNvSpPr>
            <a:spLocks noGrp="1" noChangeArrowheads="1"/>
          </p:cNvSpPr>
          <p:nvPr>
            <p:ph type="sldNum" sz="quarter" idx="5"/>
          </p:nvPr>
        </p:nvSpPr>
        <p:spPr/>
        <p:txBody>
          <a:bodyPr/>
          <a:lstStyle/>
          <a:p>
            <a:pPr>
              <a:defRPr/>
            </a:pPr>
            <a:fld id="{2F6C52AD-36E9-43EC-B218-E3032C603274}" type="slidenum">
              <a:rPr lang="en-US" smtClean="0"/>
              <a:pPr>
                <a:defRPr/>
              </a:pPr>
              <a:t>40</a:t>
            </a:fld>
            <a:endParaRPr lang="en-US" smtClean="0"/>
          </a:p>
        </p:txBody>
      </p:sp>
      <p:sp>
        <p:nvSpPr>
          <p:cNvPr id="68611" name="Rectangle 2"/>
          <p:cNvSpPr>
            <a:spLocks noGrp="1" noRot="1" noChangeAspect="1" noChangeArrowheads="1" noTextEdit="1"/>
          </p:cNvSpPr>
          <p:nvPr>
            <p:ph type="sldImg"/>
          </p:nvPr>
        </p:nvSpPr>
        <p:spPr bwMode="auto">
          <a:xfrm>
            <a:off x="1144588" y="685800"/>
            <a:ext cx="4570412" cy="3429000"/>
          </a:xfrm>
          <a:noFill/>
          <a:ln>
            <a:solidFill>
              <a:srgbClr val="000000"/>
            </a:solidFill>
            <a:miter lim="800000"/>
            <a:headEnd/>
            <a:tailEnd/>
          </a:ln>
        </p:spPr>
      </p:sp>
      <p:sp>
        <p:nvSpPr>
          <p:cNvPr id="68612" name="Rectangle 3"/>
          <p:cNvSpPr>
            <a:spLocks noGrp="1" noChangeArrowheads="1"/>
          </p:cNvSpPr>
          <p:nvPr>
            <p:ph type="body" idx="1"/>
          </p:nvPr>
        </p:nvSpPr>
        <p:spPr bwMode="auto">
          <a:xfrm>
            <a:off x="914400" y="4343400"/>
            <a:ext cx="5029200" cy="4114800"/>
          </a:xfrm>
          <a:noFill/>
        </p:spPr>
        <p:txBody>
          <a:bodyPr wrap="square" numCol="1" anchor="t" anchorCtr="0" compatLnSpc="1">
            <a:prstTxWarp prst="textNoShape">
              <a:avLst/>
            </a:prstTxWarp>
          </a:bodyPr>
          <a:lstStyle/>
          <a:p>
            <a:pPr eaLnBrk="1" hangingPunct="1"/>
            <a:endParaRPr lang="ru-RU"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7"/>
          <p:cNvSpPr>
            <a:spLocks noGrp="1" noChangeArrowheads="1"/>
          </p:cNvSpPr>
          <p:nvPr>
            <p:ph type="sldNum" sz="quarter" idx="5"/>
          </p:nvPr>
        </p:nvSpPr>
        <p:spPr/>
        <p:txBody>
          <a:bodyPr/>
          <a:lstStyle/>
          <a:p>
            <a:pPr>
              <a:defRPr/>
            </a:pPr>
            <a:fld id="{C70A6488-FFC5-4D72-AE6D-FE4C979D7C1F}" type="slidenum">
              <a:rPr lang="en-US" smtClean="0"/>
              <a:pPr>
                <a:defRPr/>
              </a:pPr>
              <a:t>41</a:t>
            </a:fld>
            <a:endParaRPr lang="en-US" smtClean="0"/>
          </a:p>
        </p:txBody>
      </p:sp>
      <p:sp>
        <p:nvSpPr>
          <p:cNvPr id="69635" name="Rectangle 2"/>
          <p:cNvSpPr>
            <a:spLocks noGrp="1" noRot="1" noChangeAspect="1" noChangeArrowheads="1" noTextEdit="1"/>
          </p:cNvSpPr>
          <p:nvPr>
            <p:ph type="sldImg"/>
          </p:nvPr>
        </p:nvSpPr>
        <p:spPr bwMode="auto">
          <a:xfrm>
            <a:off x="1144588" y="685800"/>
            <a:ext cx="4570412" cy="3429000"/>
          </a:xfrm>
          <a:noFill/>
          <a:ln>
            <a:solidFill>
              <a:srgbClr val="000000"/>
            </a:solidFill>
            <a:miter lim="800000"/>
            <a:headEnd/>
            <a:tailEnd/>
          </a:ln>
        </p:spPr>
      </p:sp>
      <p:sp>
        <p:nvSpPr>
          <p:cNvPr id="69636" name="Rectangle 3"/>
          <p:cNvSpPr>
            <a:spLocks noGrp="1" noChangeArrowheads="1"/>
          </p:cNvSpPr>
          <p:nvPr>
            <p:ph type="body" idx="1"/>
          </p:nvPr>
        </p:nvSpPr>
        <p:spPr bwMode="auto">
          <a:xfrm>
            <a:off x="914400" y="4343400"/>
            <a:ext cx="5029200" cy="4114800"/>
          </a:xfrm>
          <a:noFill/>
        </p:spPr>
        <p:txBody>
          <a:bodyPr wrap="square" numCol="1" anchor="t" anchorCtr="0" compatLnSpc="1">
            <a:prstTxWarp prst="textNoShape">
              <a:avLst/>
            </a:prstTxWarp>
          </a:bodyPr>
          <a:lstStyle/>
          <a:p>
            <a:pPr eaLnBrk="1" hangingPunct="1"/>
            <a:endParaRPr lang="en-US" smtClean="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7"/>
          <p:cNvSpPr>
            <a:spLocks noGrp="1" noChangeArrowheads="1"/>
          </p:cNvSpPr>
          <p:nvPr>
            <p:ph type="sldNum" sz="quarter" idx="5"/>
          </p:nvPr>
        </p:nvSpPr>
        <p:spPr/>
        <p:txBody>
          <a:bodyPr/>
          <a:lstStyle/>
          <a:p>
            <a:pPr>
              <a:defRPr/>
            </a:pPr>
            <a:fld id="{F7547542-B54F-46BA-AF44-7FDE3ED957D5}" type="slidenum">
              <a:rPr lang="en-US" smtClean="0"/>
              <a:pPr>
                <a:defRPr/>
              </a:pPr>
              <a:t>43</a:t>
            </a:fld>
            <a:endParaRPr lang="en-US" smtClean="0"/>
          </a:p>
        </p:txBody>
      </p:sp>
      <p:sp>
        <p:nvSpPr>
          <p:cNvPr id="70659" name="Rectangle 2"/>
          <p:cNvSpPr>
            <a:spLocks noGrp="1" noRot="1" noChangeAspect="1" noChangeArrowheads="1" noTextEdit="1"/>
          </p:cNvSpPr>
          <p:nvPr>
            <p:ph type="sldImg"/>
          </p:nvPr>
        </p:nvSpPr>
        <p:spPr bwMode="auto">
          <a:xfrm>
            <a:off x="1144588" y="685800"/>
            <a:ext cx="4570412" cy="3429000"/>
          </a:xfrm>
          <a:noFill/>
          <a:ln>
            <a:solidFill>
              <a:srgbClr val="000000"/>
            </a:solidFill>
            <a:miter lim="800000"/>
            <a:headEnd/>
            <a:tailEnd/>
          </a:ln>
        </p:spPr>
      </p:sp>
      <p:sp>
        <p:nvSpPr>
          <p:cNvPr id="70660" name="Rectangle 3"/>
          <p:cNvSpPr>
            <a:spLocks noGrp="1" noChangeArrowheads="1"/>
          </p:cNvSpPr>
          <p:nvPr>
            <p:ph type="body" idx="1"/>
          </p:nvPr>
        </p:nvSpPr>
        <p:spPr bwMode="auto">
          <a:xfrm>
            <a:off x="914400" y="4343400"/>
            <a:ext cx="5029200" cy="4114800"/>
          </a:xfrm>
          <a:noFill/>
        </p:spPr>
        <p:txBody>
          <a:bodyPr wrap="square" numCol="1" anchor="t" anchorCtr="0" compatLnSpc="1">
            <a:prstTxWarp prst="textNoShape">
              <a:avLst/>
            </a:prstTxWarp>
          </a:bodyPr>
          <a:lstStyle/>
          <a:p>
            <a:pPr eaLnBrk="1" hangingPunct="1"/>
            <a:endParaRPr lang="en-US" smtClean="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p:txBody>
          <a:bodyPr/>
          <a:lstStyle/>
          <a:p>
            <a:pPr>
              <a:defRPr/>
            </a:pPr>
            <a:fld id="{A8C41216-992E-4EB4-8254-51FCFC96F0BC}" type="slidenum">
              <a:rPr lang="en-US" smtClean="0"/>
              <a:pPr>
                <a:defRPr/>
              </a:pPr>
              <a:t>45</a:t>
            </a:fld>
            <a:endParaRPr lang="en-US" smtClean="0"/>
          </a:p>
        </p:txBody>
      </p:sp>
      <p:sp>
        <p:nvSpPr>
          <p:cNvPr id="71683" name="Rectangle 2"/>
          <p:cNvSpPr>
            <a:spLocks noGrp="1" noRot="1" noChangeAspect="1" noChangeArrowheads="1" noTextEdit="1"/>
          </p:cNvSpPr>
          <p:nvPr>
            <p:ph type="sldImg"/>
          </p:nvPr>
        </p:nvSpPr>
        <p:spPr bwMode="auto">
          <a:xfrm>
            <a:off x="1144588" y="685800"/>
            <a:ext cx="4570412" cy="3429000"/>
          </a:xfrm>
          <a:noFill/>
          <a:ln>
            <a:solidFill>
              <a:srgbClr val="000000"/>
            </a:solidFill>
            <a:miter lim="800000"/>
            <a:headEnd/>
            <a:tailEnd/>
          </a:ln>
        </p:spPr>
      </p:sp>
      <p:sp>
        <p:nvSpPr>
          <p:cNvPr id="71684"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endParaRPr lang="en-US" smtClean="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Slide Image Placeholder 1"/>
          <p:cNvSpPr>
            <a:spLocks noGrp="1" noRot="1" noChangeAspect="1" noTextEdit="1"/>
          </p:cNvSpPr>
          <p:nvPr>
            <p:ph type="sldImg"/>
          </p:nvPr>
        </p:nvSpPr>
        <p:spPr bwMode="auto">
          <a:noFill/>
          <a:ln>
            <a:solidFill>
              <a:srgbClr val="000000"/>
            </a:solidFill>
            <a:miter lim="800000"/>
            <a:headEnd/>
            <a:tailEnd/>
          </a:ln>
        </p:spPr>
      </p:sp>
      <p:sp>
        <p:nvSpPr>
          <p:cNvPr id="70659"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endParaRPr lang="en-US" smtClean="0"/>
          </a:p>
        </p:txBody>
      </p:sp>
      <p:sp>
        <p:nvSpPr>
          <p:cNvPr id="87044" name="Slide Number Placeholder 3"/>
          <p:cNvSpPr>
            <a:spLocks noGrp="1"/>
          </p:cNvSpPr>
          <p:nvPr>
            <p:ph type="sldNum" sz="quarter" idx="5"/>
          </p:nvPr>
        </p:nvSpPr>
        <p:spPr/>
        <p:txBody>
          <a:bodyPr/>
          <a:lstStyle/>
          <a:p>
            <a:pPr>
              <a:defRPr/>
            </a:pPr>
            <a:fld id="{A1AEE163-1BB2-4F9D-A477-2AD8952D1E83}" type="slidenum">
              <a:rPr lang="en-US" smtClean="0"/>
              <a:pPr>
                <a:defRPr/>
              </a:pPr>
              <a:t>53</a:t>
            </a:fld>
            <a:endParaRPr lang="en-US" smtClean="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600200"/>
            <a:ext cx="7772400" cy="1470025"/>
          </a:xfrm>
        </p:spPr>
        <p:txBody>
          <a:bodyPr>
            <a:normAutofit/>
          </a:bodyPr>
          <a:lstStyle>
            <a:lvl1pPr algn="ctr">
              <a:defRPr sz="4000"/>
            </a:lvl1pPr>
          </a:lstStyle>
          <a:p>
            <a:r>
              <a:rPr lang="en-US" smtClean="0"/>
              <a:t>Click to edit Master title style</a:t>
            </a:r>
            <a:endParaRPr lang="en-US"/>
          </a:p>
        </p:txBody>
      </p:sp>
      <p:sp>
        <p:nvSpPr>
          <p:cNvPr id="3" name="Subtitle 2"/>
          <p:cNvSpPr>
            <a:spLocks noGrp="1"/>
          </p:cNvSpPr>
          <p:nvPr>
            <p:ph type="subTitle" idx="1"/>
          </p:nvPr>
        </p:nvSpPr>
        <p:spPr>
          <a:xfrm>
            <a:off x="1371600" y="3355975"/>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pPr>
              <a:defRPr/>
            </a:pPr>
            <a:fld id="{E886A54B-543E-4D81-BD2B-CDCA248F792B}" type="datetimeFigureOut">
              <a:rPr lang="en-US"/>
              <a:pPr>
                <a:defRPr/>
              </a:pPr>
              <a:t>1/29/2011</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69364965-013F-4E3F-B722-F4CA4A73B4F1}" type="slidenum">
              <a:rPr lang="en-US"/>
              <a:pPr>
                <a:defRPr/>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C538B353-A784-4D60-87BF-B0E09EC19FC9}" type="datetimeFigureOut">
              <a:rPr lang="en-US"/>
              <a:pPr>
                <a:defRPr/>
              </a:pPr>
              <a:t>1/29/2011</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4EA373EC-D395-4E90-9EDC-70DF8FED0E23}" type="slidenum">
              <a:rPr lang="en-US"/>
              <a:pPr>
                <a:defRPr/>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FABC4242-D0E6-410E-BD9A-CF11213ACAE4}" type="datetimeFigureOut">
              <a:rPr lang="en-US"/>
              <a:pPr>
                <a:defRPr/>
              </a:pPr>
              <a:t>1/29/2011</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E174E4A8-F58A-4156-A8F2-43D0B90E1D19}" type="slidenum">
              <a:rPr lang="en-US"/>
              <a:pPr>
                <a:defRPr/>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76200"/>
            <a:ext cx="7772400" cy="8382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685800" y="914400"/>
            <a:ext cx="3810000" cy="5257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914400"/>
            <a:ext cx="3810000" cy="5257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p:txBody>
          <a:bodyPr/>
          <a:lstStyle>
            <a:lvl1pPr>
              <a:defRPr/>
            </a:lvl1pPr>
          </a:lstStyle>
          <a:p>
            <a:pPr>
              <a:defRPr/>
            </a:pPr>
            <a:endParaRPr lang="en-US"/>
          </a:p>
        </p:txBody>
      </p:sp>
      <p:sp>
        <p:nvSpPr>
          <p:cNvPr id="6" name="Rectangle 5"/>
          <p:cNvSpPr>
            <a:spLocks noGrp="1" noChangeArrowheads="1"/>
          </p:cNvSpPr>
          <p:nvPr>
            <p:ph type="ftr" sz="quarter" idx="11"/>
          </p:nvPr>
        </p:nvSpPr>
        <p:spPr/>
        <p:txBody>
          <a:bodyPr/>
          <a:lstStyle>
            <a:lvl1pPr>
              <a:defRPr/>
            </a:lvl1pPr>
          </a:lstStyle>
          <a:p>
            <a:pPr>
              <a:defRPr/>
            </a:pPr>
            <a:endParaRPr lang="en-US"/>
          </a:p>
        </p:txBody>
      </p:sp>
      <p:sp>
        <p:nvSpPr>
          <p:cNvPr id="7" name="Rectangle 6"/>
          <p:cNvSpPr>
            <a:spLocks noGrp="1" noChangeArrowheads="1"/>
          </p:cNvSpPr>
          <p:nvPr>
            <p:ph type="sldNum" sz="quarter" idx="12"/>
          </p:nvPr>
        </p:nvSpPr>
        <p:spPr/>
        <p:txBody>
          <a:bodyPr/>
          <a:lstStyle>
            <a:lvl1pPr>
              <a:defRPr/>
            </a:lvl1pPr>
          </a:lstStyle>
          <a:p>
            <a:pPr>
              <a:defRPr/>
            </a:pPr>
            <a:fld id="{7B336F85-8F2C-4EE7-AA92-22271B390039}" type="slidenum">
              <a:rPr lang="en-US"/>
              <a:pPr>
                <a:defRPr/>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914400"/>
          </a:xfrm>
        </p:spPr>
        <p:txBody>
          <a:bodyPr>
            <a:normAutofit/>
          </a:bodyPr>
          <a:lstStyle>
            <a:lvl1pPr algn="l">
              <a:defRPr sz="4000"/>
            </a:lvl1pPr>
          </a:lstStyle>
          <a:p>
            <a:r>
              <a:rPr lang="en-US" dirty="0" smtClean="0"/>
              <a:t>Click to edit Master title style</a:t>
            </a:r>
            <a:endParaRPr lang="en-US" dirty="0"/>
          </a:p>
        </p:txBody>
      </p:sp>
      <p:sp>
        <p:nvSpPr>
          <p:cNvPr id="3" name="Content Placeholder 2"/>
          <p:cNvSpPr>
            <a:spLocks noGrp="1"/>
          </p:cNvSpPr>
          <p:nvPr>
            <p:ph idx="1"/>
          </p:nvPr>
        </p:nvSpPr>
        <p:spPr>
          <a:xfrm>
            <a:off x="457200" y="990600"/>
            <a:ext cx="8229600" cy="5135563"/>
          </a:xfrm>
        </p:spPr>
        <p:txBody>
          <a:bodyPr>
            <a:normAutofit/>
          </a:bodyPr>
          <a:lstStyle>
            <a:lvl1pPr>
              <a:defRPr sz="3200"/>
            </a:lvl1pPr>
            <a:lvl2pPr>
              <a:defRPr sz="2800"/>
            </a:lvl2pPr>
            <a:lvl3pPr>
              <a:defRPr sz="2400"/>
            </a:lvl3pPr>
            <a:lvl4pPr>
              <a:defRPr sz="2000"/>
            </a:lvl4pPr>
            <a:lvl5pPr>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lvl1pPr>
              <a:defRPr/>
            </a:lvl1pPr>
          </a:lstStyle>
          <a:p>
            <a:pPr>
              <a:defRPr/>
            </a:pPr>
            <a:fld id="{6A86F947-639B-4DFF-85EC-DC2A7A4409BA}" type="datetimeFigureOut">
              <a:rPr lang="en-US"/>
              <a:pPr>
                <a:defRPr/>
              </a:pPr>
              <a:t>1/29/2011</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61257D92-C189-4426-AB65-5F310C637A7C}" type="slidenum">
              <a:rPr lang="en-US"/>
              <a:pPr>
                <a:defRPr/>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pPr>
              <a:defRPr/>
            </a:pPr>
            <a:fld id="{7B0370E7-6237-49A7-A2AC-BFACE3C68A8A}" type="datetimeFigureOut">
              <a:rPr lang="en-US"/>
              <a:pPr>
                <a:defRPr/>
              </a:pPr>
              <a:t>1/29/2011</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ADB2C182-E6B1-4243-B024-21EDB7CA328A}" type="slidenum">
              <a:rPr lang="en-US"/>
              <a:pPr>
                <a:defRPr/>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nvPr>
        </p:nvSpPr>
        <p:spPr/>
        <p:txBody>
          <a:bodyPr/>
          <a:lstStyle>
            <a:lvl1pPr>
              <a:defRPr/>
            </a:lvl1pPr>
          </a:lstStyle>
          <a:p>
            <a:pPr>
              <a:defRPr/>
            </a:pPr>
            <a:fld id="{B51AE0D2-9DD7-40D8-AE37-43F67227E83B}" type="datetimeFigureOut">
              <a:rPr lang="en-US"/>
              <a:pPr>
                <a:defRPr/>
              </a:pPr>
              <a:t>1/29/2011</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8FF4D175-CDCC-4ECC-A3B5-C26E0205E6F3}" type="slidenum">
              <a:rPr lang="en-US"/>
              <a:pPr>
                <a:defRPr/>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p:txBody>
          <a:bodyPr/>
          <a:lstStyle>
            <a:lvl1pPr>
              <a:defRPr/>
            </a:lvl1pPr>
          </a:lstStyle>
          <a:p>
            <a:pPr>
              <a:defRPr/>
            </a:pPr>
            <a:fld id="{549FD16A-B785-4236-BD5B-1A32DD5C4DBB}" type="datetimeFigureOut">
              <a:rPr lang="en-US"/>
              <a:pPr>
                <a:defRPr/>
              </a:pPr>
              <a:t>1/29/2011</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87416B3D-4719-4C71-94F2-43FB96A120C9}" type="slidenum">
              <a:rPr lang="en-US"/>
              <a:pPr>
                <a:defRPr/>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nvPr>
        </p:nvSpPr>
        <p:spPr/>
        <p:txBody>
          <a:bodyPr/>
          <a:lstStyle>
            <a:lvl1pPr>
              <a:defRPr/>
            </a:lvl1pPr>
          </a:lstStyle>
          <a:p>
            <a:pPr>
              <a:defRPr/>
            </a:pPr>
            <a:fld id="{3BA289D5-1060-4229-8F08-6509D0C3C9B7}" type="datetimeFigureOut">
              <a:rPr lang="en-US"/>
              <a:pPr>
                <a:defRPr/>
              </a:pPr>
              <a:t>1/29/2011</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AF1F72D1-9682-4560-9A86-E8A17D611F1D}" type="slidenum">
              <a:rPr lang="en-US"/>
              <a:pPr>
                <a:defRPr/>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42141477-0EA8-4563-97D5-906748AF6385}" type="datetimeFigureOut">
              <a:rPr lang="en-US"/>
              <a:pPr>
                <a:defRPr/>
              </a:pPr>
              <a:t>1/29/2011</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0E82245F-A29F-4B87-BAC7-E75E4D8DC7E4}" type="slidenum">
              <a:rPr lang="en-US"/>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9D6B0972-4537-4A82-86EB-589BBB6B3530}" type="datetimeFigureOut">
              <a:rPr lang="en-US"/>
              <a:pPr>
                <a:defRPr/>
              </a:pPr>
              <a:t>1/29/2011</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D08584D9-DAB3-4C7D-8DC5-E27837E0DFAD}" type="slidenum">
              <a:rPr lang="en-US"/>
              <a:pPr>
                <a:defRPr/>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EF71926C-940F-4941-AB23-E20FAAB6CFA4}" type="datetimeFigureOut">
              <a:rPr lang="en-US"/>
              <a:pPr>
                <a:defRPr/>
              </a:pPr>
              <a:t>1/29/2011</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D8F6D9DB-4ADE-4ADA-8FD5-37CD30D4A4D0}" type="slidenum">
              <a:rPr lang="en-US"/>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122" name="Title Placeholder 1"/>
          <p:cNvSpPr>
            <a:spLocks noGrp="1"/>
          </p:cNvSpPr>
          <p:nvPr>
            <p:ph type="title"/>
          </p:nvPr>
        </p:nvSpPr>
        <p:spPr bwMode="auto">
          <a:xfrm>
            <a:off x="457200" y="0"/>
            <a:ext cx="8229600" cy="9144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5123" name="Text Placeholder 2"/>
          <p:cNvSpPr>
            <a:spLocks noGrp="1"/>
          </p:cNvSpPr>
          <p:nvPr>
            <p:ph type="body" idx="1"/>
          </p:nvPr>
        </p:nvSpPr>
        <p:spPr bwMode="auto">
          <a:xfrm>
            <a:off x="457200" y="1066800"/>
            <a:ext cx="8229600" cy="5181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cs typeface="+mn-cs"/>
              </a:defRPr>
            </a:lvl1pPr>
          </a:lstStyle>
          <a:p>
            <a:pPr>
              <a:defRPr/>
            </a:pPr>
            <a:fld id="{48DE2AD0-AB5C-4ED1-9A51-BF0780815DA3}" type="datetimeFigureOut">
              <a:rPr lang="en-US"/>
              <a:pPr>
                <a:defRPr/>
              </a:pPr>
              <a:t>1/29/2011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a:solidFill>
                  <a:schemeClr val="tx1">
                    <a:tint val="75000"/>
                  </a:schemeClr>
                </a:solidFill>
                <a:latin typeface="+mn-lt"/>
                <a:cs typeface="+mn-cs"/>
              </a:defRPr>
            </a:lvl1pPr>
          </a:lstStyle>
          <a:p>
            <a:pPr>
              <a:defRPr/>
            </a:pPr>
            <a:fld id="{49F47FA4-1EC1-4626-A642-D86A3741B75F}"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Lst>
  <p:txStyles>
    <p:titleStyle>
      <a:lvl1pPr algn="l" rtl="0" eaLnBrk="0" fontAlgn="base" hangingPunct="0">
        <a:spcBef>
          <a:spcPct val="0"/>
        </a:spcBef>
        <a:spcAft>
          <a:spcPct val="0"/>
        </a:spcAft>
        <a:defRPr sz="3600" kern="1200">
          <a:solidFill>
            <a:schemeClr val="tx1"/>
          </a:solidFill>
          <a:latin typeface="+mj-lt"/>
          <a:ea typeface="+mj-ea"/>
          <a:cs typeface="+mj-cs"/>
        </a:defRPr>
      </a:lvl1pPr>
      <a:lvl2pPr algn="l" rtl="0" eaLnBrk="0" fontAlgn="base" hangingPunct="0">
        <a:spcBef>
          <a:spcPct val="0"/>
        </a:spcBef>
        <a:spcAft>
          <a:spcPct val="0"/>
        </a:spcAft>
        <a:defRPr sz="3600">
          <a:solidFill>
            <a:schemeClr val="tx1"/>
          </a:solidFill>
          <a:latin typeface="Calibri" pitchFamily="34" charset="0"/>
        </a:defRPr>
      </a:lvl2pPr>
      <a:lvl3pPr algn="l" rtl="0" eaLnBrk="0" fontAlgn="base" hangingPunct="0">
        <a:spcBef>
          <a:spcPct val="0"/>
        </a:spcBef>
        <a:spcAft>
          <a:spcPct val="0"/>
        </a:spcAft>
        <a:defRPr sz="3600">
          <a:solidFill>
            <a:schemeClr val="tx1"/>
          </a:solidFill>
          <a:latin typeface="Calibri" pitchFamily="34" charset="0"/>
        </a:defRPr>
      </a:lvl3pPr>
      <a:lvl4pPr algn="l" rtl="0" eaLnBrk="0" fontAlgn="base" hangingPunct="0">
        <a:spcBef>
          <a:spcPct val="0"/>
        </a:spcBef>
        <a:spcAft>
          <a:spcPct val="0"/>
        </a:spcAft>
        <a:defRPr sz="3600">
          <a:solidFill>
            <a:schemeClr val="tx1"/>
          </a:solidFill>
          <a:latin typeface="Calibri" pitchFamily="34" charset="0"/>
        </a:defRPr>
      </a:lvl4pPr>
      <a:lvl5pPr algn="l" rtl="0" eaLnBrk="0" fontAlgn="base" hangingPunct="0">
        <a:spcBef>
          <a:spcPct val="0"/>
        </a:spcBef>
        <a:spcAft>
          <a:spcPct val="0"/>
        </a:spcAft>
        <a:defRPr sz="3600">
          <a:solidFill>
            <a:schemeClr val="tx1"/>
          </a:solidFill>
          <a:latin typeface="Calibri" pitchFamily="34" charset="0"/>
        </a:defRPr>
      </a:lvl5pPr>
      <a:lvl6pPr marL="457200" algn="l" rtl="0" fontAlgn="base">
        <a:spcBef>
          <a:spcPct val="0"/>
        </a:spcBef>
        <a:spcAft>
          <a:spcPct val="0"/>
        </a:spcAft>
        <a:defRPr sz="3600">
          <a:solidFill>
            <a:schemeClr val="tx1"/>
          </a:solidFill>
          <a:latin typeface="Calibri" pitchFamily="34" charset="0"/>
        </a:defRPr>
      </a:lvl6pPr>
      <a:lvl7pPr marL="914400" algn="l" rtl="0" fontAlgn="base">
        <a:spcBef>
          <a:spcPct val="0"/>
        </a:spcBef>
        <a:spcAft>
          <a:spcPct val="0"/>
        </a:spcAft>
        <a:defRPr sz="3600">
          <a:solidFill>
            <a:schemeClr val="tx1"/>
          </a:solidFill>
          <a:latin typeface="Calibri" pitchFamily="34" charset="0"/>
        </a:defRPr>
      </a:lvl7pPr>
      <a:lvl8pPr marL="1371600" algn="l" rtl="0" fontAlgn="base">
        <a:spcBef>
          <a:spcPct val="0"/>
        </a:spcBef>
        <a:spcAft>
          <a:spcPct val="0"/>
        </a:spcAft>
        <a:defRPr sz="3600">
          <a:solidFill>
            <a:schemeClr val="tx1"/>
          </a:solidFill>
          <a:latin typeface="Calibri" pitchFamily="34" charset="0"/>
        </a:defRPr>
      </a:lvl8pPr>
      <a:lvl9pPr marL="1828800" algn="l" rtl="0" fontAlgn="base">
        <a:spcBef>
          <a:spcPct val="0"/>
        </a:spcBef>
        <a:spcAft>
          <a:spcPct val="0"/>
        </a:spcAft>
        <a:defRPr sz="36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2.xml"/><Relationship Id="rId5" Type="http://schemas.openxmlformats.org/officeDocument/2006/relationships/image" Target="../media/image22.jpeg"/><Relationship Id="rId4" Type="http://schemas.openxmlformats.org/officeDocument/2006/relationships/image" Target="../media/image21.jpeg"/></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slideLayout" Target="../slideLayouts/slideLayout12.xml"/><Relationship Id="rId1" Type="http://schemas.openxmlformats.org/officeDocument/2006/relationships/vmlDrawing" Target="../drawings/vmlDrawing1.vml"/><Relationship Id="rId4" Type="http://schemas.openxmlformats.org/officeDocument/2006/relationships/oleObject" Target="../embeddings/oleObject1.bin"/></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31.png"/></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0.png"/><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33.png"/></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36.png"/></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3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29.png"/><Relationship Id="rId4" Type="http://schemas.openxmlformats.org/officeDocument/2006/relationships/oleObject" Target="../embeddings/oleObject2.bin"/></Relationships>
</file>

<file path=ppt/slides/_rels/slide2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24.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50.png"/><Relationship Id="rId2"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5.png"/></Relationships>
</file>

<file path=ppt/slides/_rels/slide2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slideLayout" Target="../slideLayouts/slideLayout2.xml"/><Relationship Id="rId1" Type="http://schemas.openxmlformats.org/officeDocument/2006/relationships/vmlDrawing" Target="../drawings/vmlDrawing3.vml"/><Relationship Id="rId5" Type="http://schemas.openxmlformats.org/officeDocument/2006/relationships/oleObject" Target="../embeddings/oleObject4.bin"/><Relationship Id="rId4" Type="http://schemas.openxmlformats.org/officeDocument/2006/relationships/oleObject" Target="../embeddings/oleObject3.bin"/></Relationships>
</file>

<file path=ppt/slides/_rels/slide2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27.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4.xml"/><Relationship Id="rId1" Type="http://schemas.openxmlformats.org/officeDocument/2006/relationships/vmlDrawing" Target="../drawings/vmlDrawing4.vml"/><Relationship Id="rId4" Type="http://schemas.openxmlformats.org/officeDocument/2006/relationships/oleObject" Target="../embeddings/oleObject6.bin"/></Relationships>
</file>

<file path=ppt/slides/_rels/slide2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jpeg"/><Relationship Id="rId5" Type="http://schemas.openxmlformats.org/officeDocument/2006/relationships/image" Target="../media/image5.jpe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s/_rels/slide3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3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hyperlink" Target="http://www.flickr.com/photos/igorms/136916757/" TargetMode="External"/><Relationship Id="rId1" Type="http://schemas.openxmlformats.org/officeDocument/2006/relationships/slideLayout" Target="../slideLayouts/slideLayout2.xml"/><Relationship Id="rId4" Type="http://schemas.openxmlformats.org/officeDocument/2006/relationships/image" Target="../media/image18.jpeg"/></Relationships>
</file>

<file path=ppt/slides/_rels/slide3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71.wmf"/><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68.jpe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71.wmf"/><Relationship Id="rId2" Type="http://schemas.openxmlformats.org/officeDocument/2006/relationships/image" Target="../media/image72.wmf"/><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image" Target="../media/image73.jpeg"/><Relationship Id="rId1" Type="http://schemas.openxmlformats.org/officeDocument/2006/relationships/slideLayout" Target="../slideLayouts/slideLayout6.xml"/><Relationship Id="rId4" Type="http://schemas.openxmlformats.org/officeDocument/2006/relationships/image" Target="../media/image75.jpe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50.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image" Target="../media/image76.jpeg"/><Relationship Id="rId1" Type="http://schemas.openxmlformats.org/officeDocument/2006/relationships/slideLayout" Target="../slideLayouts/slideLayout6.xml"/><Relationship Id="rId4" Type="http://schemas.openxmlformats.org/officeDocument/2006/relationships/image" Target="../media/image78.jpeg"/></Relationships>
</file>

<file path=ppt/slides/_rels/slide5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hyperlink" Target="http://www.flickr.com/photos/igorms/136916757/" TargetMode="External"/><Relationship Id="rId1" Type="http://schemas.openxmlformats.org/officeDocument/2006/relationships/slideLayout" Target="../slideLayouts/slideLayout2.xml"/><Relationship Id="rId4" Type="http://schemas.openxmlformats.org/officeDocument/2006/relationships/image" Target="../media/image18.jpeg"/></Relationships>
</file>

<file path=ppt/slides/_rels/slide5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hyperlink" Target="http://cvcl.mit.edu/hybridimage.htm"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54.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65.png"/><Relationship Id="rId1" Type="http://schemas.openxmlformats.org/officeDocument/2006/relationships/slideLayout" Target="../slideLayouts/slideLayout2.xml"/><Relationship Id="rId5" Type="http://schemas.openxmlformats.org/officeDocument/2006/relationships/image" Target="../media/image68.jpeg"/><Relationship Id="rId4" Type="http://schemas.openxmlformats.org/officeDocument/2006/relationships/image" Target="../media/image82.png"/></Relationships>
</file>

<file path=ppt/slides/_rels/slide58.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63.png"/><Relationship Id="rId7" Type="http://schemas.openxmlformats.org/officeDocument/2006/relationships/image" Target="../media/image84.png"/><Relationship Id="rId2" Type="http://schemas.openxmlformats.org/officeDocument/2006/relationships/image" Target="../media/image62.png"/><Relationship Id="rId1" Type="http://schemas.openxmlformats.org/officeDocument/2006/relationships/slideLayout" Target="../slideLayouts/slideLayout2.xml"/><Relationship Id="rId6" Type="http://schemas.openxmlformats.org/officeDocument/2006/relationships/image" Target="../media/image64.png"/><Relationship Id="rId11" Type="http://schemas.openxmlformats.org/officeDocument/2006/relationships/image" Target="../media/image88.png"/><Relationship Id="rId5" Type="http://schemas.openxmlformats.org/officeDocument/2006/relationships/image" Target="../media/image82.png"/><Relationship Id="rId10" Type="http://schemas.openxmlformats.org/officeDocument/2006/relationships/image" Target="../media/image87.png"/><Relationship Id="rId4" Type="http://schemas.openxmlformats.org/officeDocument/2006/relationships/image" Target="../media/image83.png"/><Relationship Id="rId9" Type="http://schemas.openxmlformats.org/officeDocument/2006/relationships/image" Target="../media/image86.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cvcl.mit.edu/hybridimage.htm"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92.jpeg"/><Relationship Id="rId5" Type="http://schemas.openxmlformats.org/officeDocument/2006/relationships/image" Target="../media/image91.jpeg"/><Relationship Id="rId4" Type="http://schemas.openxmlformats.org/officeDocument/2006/relationships/image" Target="../media/image90.jpeg"/></Relationships>
</file>

<file path=ppt/slides/_rels/slide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hyperlink" Target="http://www.flickr.com/photos/igorms/136916757/" TargetMode="External"/><Relationship Id="rId1" Type="http://schemas.openxmlformats.org/officeDocument/2006/relationships/slideLayout" Target="../slideLayouts/slideLayout2.xml"/><Relationship Id="rId4" Type="http://schemas.openxmlformats.org/officeDocument/2006/relationships/image" Target="../media/image18.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6" descr="http://www.cs.brown.edu/courses/csci1950-g/results/final/spotaszn/images/dali.jpg"/>
          <p:cNvPicPr>
            <a:picLocks noChangeAspect="1" noChangeArrowheads="1"/>
          </p:cNvPicPr>
          <p:nvPr/>
        </p:nvPicPr>
        <p:blipFill>
          <a:blip r:embed="rId2" cstate="print"/>
          <a:srcRect/>
          <a:stretch>
            <a:fillRect/>
          </a:stretch>
        </p:blipFill>
        <p:spPr bwMode="auto">
          <a:xfrm>
            <a:off x="1905000" y="0"/>
            <a:ext cx="5181600" cy="6869113"/>
          </a:xfrm>
          <a:prstGeom prst="rect">
            <a:avLst/>
          </a:prstGeom>
          <a:noFill/>
          <a:ln w="9525">
            <a:noFill/>
            <a:miter lim="800000"/>
            <a:headEnd/>
            <a:tailEnd/>
          </a:ln>
        </p:spPr>
      </p:pic>
      <p:sp>
        <p:nvSpPr>
          <p:cNvPr id="7171" name="Title 1"/>
          <p:cNvSpPr>
            <a:spLocks noGrp="1"/>
          </p:cNvSpPr>
          <p:nvPr>
            <p:ph type="ctrTitle"/>
          </p:nvPr>
        </p:nvSpPr>
        <p:spPr>
          <a:xfrm>
            <a:off x="1905000" y="1447800"/>
            <a:ext cx="5181600" cy="784225"/>
          </a:xfrm>
          <a:solidFill>
            <a:schemeClr val="tx1">
              <a:alpha val="20000"/>
            </a:schemeClr>
          </a:solidFill>
        </p:spPr>
        <p:txBody>
          <a:bodyPr/>
          <a:lstStyle/>
          <a:p>
            <a:pPr eaLnBrk="1" hangingPunct="1"/>
            <a:r>
              <a:rPr lang="en-US" dirty="0" smtClean="0">
                <a:solidFill>
                  <a:schemeClr val="bg1"/>
                </a:solidFill>
              </a:rPr>
              <a:t>Thinking in Frequency</a:t>
            </a:r>
          </a:p>
        </p:txBody>
      </p:sp>
      <p:sp>
        <p:nvSpPr>
          <p:cNvPr id="7172" name="Subtitle 2"/>
          <p:cNvSpPr>
            <a:spLocks noGrp="1"/>
          </p:cNvSpPr>
          <p:nvPr>
            <p:ph type="subTitle" idx="1"/>
          </p:nvPr>
        </p:nvSpPr>
        <p:spPr>
          <a:xfrm>
            <a:off x="1905000" y="3352800"/>
            <a:ext cx="5181600" cy="2133600"/>
          </a:xfrm>
          <a:solidFill>
            <a:schemeClr val="tx1">
              <a:alpha val="20000"/>
            </a:schemeClr>
          </a:solidFill>
        </p:spPr>
        <p:txBody>
          <a:bodyPr/>
          <a:lstStyle/>
          <a:p>
            <a:pPr eaLnBrk="1" hangingPunct="1"/>
            <a:r>
              <a:rPr lang="en-US" dirty="0" smtClean="0">
                <a:solidFill>
                  <a:schemeClr val="bg1"/>
                </a:solidFill>
              </a:rPr>
              <a:t>Computer Vision</a:t>
            </a:r>
            <a:endParaRPr lang="en-US" dirty="0" smtClean="0">
              <a:solidFill>
                <a:schemeClr val="bg1"/>
              </a:solidFill>
            </a:endParaRPr>
          </a:p>
          <a:p>
            <a:pPr eaLnBrk="1" hangingPunct="1"/>
            <a:r>
              <a:rPr lang="en-US" dirty="0" smtClean="0">
                <a:solidFill>
                  <a:schemeClr val="bg1"/>
                </a:solidFill>
              </a:rPr>
              <a:t>University of Illinois</a:t>
            </a:r>
          </a:p>
          <a:p>
            <a:pPr eaLnBrk="1" hangingPunct="1"/>
            <a:endParaRPr lang="en-US" dirty="0" smtClean="0">
              <a:solidFill>
                <a:schemeClr val="bg1"/>
              </a:solidFill>
            </a:endParaRPr>
          </a:p>
          <a:p>
            <a:pPr eaLnBrk="1" hangingPunct="1"/>
            <a:r>
              <a:rPr lang="en-US" dirty="0" smtClean="0">
                <a:solidFill>
                  <a:schemeClr val="bg1"/>
                </a:solidFill>
              </a:rPr>
              <a:t>Derek Hoiem</a:t>
            </a:r>
          </a:p>
        </p:txBody>
      </p:sp>
      <p:sp>
        <p:nvSpPr>
          <p:cNvPr id="7173" name="TextBox 3"/>
          <p:cNvSpPr txBox="1">
            <a:spLocks noChangeArrowheads="1"/>
          </p:cNvSpPr>
          <p:nvPr/>
        </p:nvSpPr>
        <p:spPr bwMode="auto">
          <a:xfrm>
            <a:off x="8061325" y="0"/>
            <a:ext cx="1065228" cy="369332"/>
          </a:xfrm>
          <a:prstGeom prst="rect">
            <a:avLst/>
          </a:prstGeom>
          <a:noFill/>
          <a:ln w="9525">
            <a:noFill/>
            <a:miter lim="800000"/>
            <a:headEnd/>
            <a:tailEnd/>
          </a:ln>
        </p:spPr>
        <p:txBody>
          <a:bodyPr wrap="none">
            <a:spAutoFit/>
          </a:bodyPr>
          <a:lstStyle/>
          <a:p>
            <a:r>
              <a:rPr lang="en-US" dirty="0" smtClean="0"/>
              <a:t>02/03/11</a:t>
            </a:r>
            <a:endParaRPr lang="en-US"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p:txBody>
          <a:bodyPr/>
          <a:lstStyle/>
          <a:p>
            <a:r>
              <a:rPr lang="en-US" smtClean="0"/>
              <a:t>Thinking in terms of frequency</a:t>
            </a:r>
          </a:p>
        </p:txBody>
      </p:sp>
      <p:sp>
        <p:nvSpPr>
          <p:cNvPr id="16387" name="Content Placeholder 2"/>
          <p:cNvSpPr>
            <a:spLocks noGrp="1"/>
          </p:cNvSpPr>
          <p:nvPr>
            <p:ph idx="1"/>
          </p:nvPr>
        </p:nvSpPr>
        <p:spPr/>
        <p:txBody>
          <a:bodyPr/>
          <a:lstStyle/>
          <a:p>
            <a:pPr>
              <a:buFont typeface="Arial" charset="0"/>
              <a:buNone/>
            </a:pPr>
            <a:endParaRPr lang="en-US" smtClean="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a:xfrm>
            <a:off x="685800" y="76200"/>
            <a:ext cx="8458200" cy="838200"/>
          </a:xfrm>
        </p:spPr>
        <p:txBody>
          <a:bodyPr>
            <a:normAutofit fontScale="90000"/>
          </a:bodyPr>
          <a:lstStyle/>
          <a:p>
            <a:pPr>
              <a:defRPr/>
            </a:pPr>
            <a:r>
              <a:rPr lang="en-US" dirty="0" smtClean="0"/>
              <a:t>Jean </a:t>
            </a:r>
            <a:r>
              <a:rPr lang="en-US" dirty="0" err="1" smtClean="0"/>
              <a:t>Baptiste</a:t>
            </a:r>
            <a:r>
              <a:rPr lang="en-US" dirty="0" smtClean="0"/>
              <a:t> Joseph Fourier (1768-1830)</a:t>
            </a:r>
          </a:p>
        </p:txBody>
      </p:sp>
      <p:sp>
        <p:nvSpPr>
          <p:cNvPr id="25603" name="Rectangle 3"/>
          <p:cNvSpPr>
            <a:spLocks noGrp="1" noChangeArrowheads="1"/>
          </p:cNvSpPr>
          <p:nvPr>
            <p:ph type="body" idx="1"/>
          </p:nvPr>
        </p:nvSpPr>
        <p:spPr>
          <a:xfrm>
            <a:off x="457200" y="914400"/>
            <a:ext cx="3810000" cy="5943600"/>
          </a:xfrm>
        </p:spPr>
        <p:txBody>
          <a:bodyPr>
            <a:normAutofit lnSpcReduction="10000"/>
          </a:bodyPr>
          <a:lstStyle/>
          <a:p>
            <a:pPr>
              <a:buFont typeface="Arial" charset="0"/>
              <a:buNone/>
              <a:defRPr/>
            </a:pPr>
            <a:r>
              <a:rPr lang="en-US" sz="2800" dirty="0" smtClean="0"/>
              <a:t>had crazy idea (1807):</a:t>
            </a:r>
          </a:p>
          <a:p>
            <a:pPr>
              <a:buFont typeface="Arial" charset="0"/>
              <a:buNone/>
              <a:defRPr/>
            </a:pPr>
            <a:r>
              <a:rPr lang="en-US" sz="2000" i="1" dirty="0" smtClean="0"/>
              <a:t>	</a:t>
            </a:r>
            <a:r>
              <a:rPr lang="en-US" sz="2000" b="1" i="1" dirty="0" smtClean="0"/>
              <a:t>Any</a:t>
            </a:r>
            <a:r>
              <a:rPr lang="en-US" sz="2000" i="1" dirty="0" smtClean="0"/>
              <a:t> </a:t>
            </a:r>
            <a:r>
              <a:rPr lang="en-US" sz="2000" i="1" dirty="0" err="1" smtClean="0"/>
              <a:t>univariate</a:t>
            </a:r>
            <a:r>
              <a:rPr lang="en-US" sz="2000" i="1" dirty="0" smtClean="0"/>
              <a:t> function can be rewritten as a weighted sum of </a:t>
            </a:r>
            <a:r>
              <a:rPr lang="en-US" sz="2000" i="1" dirty="0" err="1" smtClean="0"/>
              <a:t>sines</a:t>
            </a:r>
            <a:r>
              <a:rPr lang="en-US" sz="2000" i="1" dirty="0" smtClean="0"/>
              <a:t> and cosines of different frequencies. </a:t>
            </a:r>
          </a:p>
          <a:p>
            <a:pPr>
              <a:defRPr/>
            </a:pPr>
            <a:r>
              <a:rPr lang="en-US" sz="2800" dirty="0" smtClean="0"/>
              <a:t>Don’t believe it?  </a:t>
            </a:r>
          </a:p>
          <a:p>
            <a:pPr lvl="1">
              <a:defRPr/>
            </a:pPr>
            <a:r>
              <a:rPr lang="en-US" sz="2400" dirty="0" smtClean="0"/>
              <a:t>Neither did Lagrange, Laplace, Poisson and other big wigs</a:t>
            </a:r>
          </a:p>
          <a:p>
            <a:pPr lvl="1">
              <a:defRPr/>
            </a:pPr>
            <a:r>
              <a:rPr lang="en-US" sz="2400" dirty="0" smtClean="0"/>
              <a:t>Not translated into English until 1878!</a:t>
            </a:r>
          </a:p>
          <a:p>
            <a:pPr>
              <a:defRPr/>
            </a:pPr>
            <a:r>
              <a:rPr lang="en-US" sz="2800" dirty="0" smtClean="0"/>
              <a:t> But it’s (mostly) true!</a:t>
            </a:r>
          </a:p>
          <a:p>
            <a:pPr lvl="1">
              <a:defRPr/>
            </a:pPr>
            <a:r>
              <a:rPr lang="en-US" sz="2400" dirty="0" smtClean="0"/>
              <a:t>called Fourier Series</a:t>
            </a:r>
          </a:p>
          <a:p>
            <a:pPr lvl="1">
              <a:defRPr/>
            </a:pPr>
            <a:r>
              <a:rPr lang="en-US" sz="2400" dirty="0" smtClean="0"/>
              <a:t>there are some subtle restrictions</a:t>
            </a:r>
          </a:p>
          <a:p>
            <a:pPr lvl="1">
              <a:defRPr/>
            </a:pPr>
            <a:endParaRPr lang="en-US" sz="2400" dirty="0" smtClean="0"/>
          </a:p>
        </p:txBody>
      </p:sp>
      <p:pic>
        <p:nvPicPr>
          <p:cNvPr id="25604" name="Picture 4" descr="J.B.J. Fourier (public domain image)"/>
          <p:cNvPicPr>
            <a:picLocks noChangeAspect="1" noChangeArrowheads="1"/>
          </p:cNvPicPr>
          <p:nvPr/>
        </p:nvPicPr>
        <p:blipFill>
          <a:blip r:embed="rId2" cstate="print"/>
          <a:srcRect/>
          <a:stretch>
            <a:fillRect/>
          </a:stretch>
        </p:blipFill>
        <p:spPr bwMode="auto">
          <a:xfrm>
            <a:off x="4191000" y="838200"/>
            <a:ext cx="4800600" cy="5867400"/>
          </a:xfrm>
          <a:prstGeom prst="rect">
            <a:avLst/>
          </a:prstGeom>
          <a:noFill/>
          <a:ln w="9525">
            <a:noFill/>
            <a:miter lim="800000"/>
            <a:headEnd/>
            <a:tailEnd/>
          </a:ln>
        </p:spPr>
      </p:pic>
      <p:pic>
        <p:nvPicPr>
          <p:cNvPr id="55298" name="Picture 2" descr="http://upload.wikimedia.org/wikipedia/commons/thumb/d/d8/Langrange_portrait.jpg/225px-Langrange_portrait.jpg"/>
          <p:cNvPicPr>
            <a:picLocks noChangeAspect="1" noChangeArrowheads="1"/>
          </p:cNvPicPr>
          <p:nvPr/>
        </p:nvPicPr>
        <p:blipFill>
          <a:blip r:embed="rId3" cstate="print"/>
          <a:srcRect/>
          <a:stretch>
            <a:fillRect/>
          </a:stretch>
        </p:blipFill>
        <p:spPr bwMode="auto">
          <a:xfrm>
            <a:off x="4876800" y="3276600"/>
            <a:ext cx="2143125" cy="2409825"/>
          </a:xfrm>
          <a:prstGeom prst="rect">
            <a:avLst/>
          </a:prstGeom>
          <a:noFill/>
          <a:ln w="9525">
            <a:noFill/>
            <a:miter lim="800000"/>
            <a:headEnd/>
            <a:tailEnd/>
          </a:ln>
        </p:spPr>
      </p:pic>
      <p:pic>
        <p:nvPicPr>
          <p:cNvPr id="55302" name="Picture 6" descr="http://upload.wikimedia.org/wikipedia/commons/0/03/Legendre.jpg"/>
          <p:cNvPicPr>
            <a:picLocks noChangeAspect="1" noChangeArrowheads="1"/>
          </p:cNvPicPr>
          <p:nvPr/>
        </p:nvPicPr>
        <p:blipFill>
          <a:blip r:embed="rId4" cstate="print"/>
          <a:srcRect/>
          <a:stretch>
            <a:fillRect/>
          </a:stretch>
        </p:blipFill>
        <p:spPr bwMode="auto">
          <a:xfrm>
            <a:off x="7620000" y="3657600"/>
            <a:ext cx="1524000" cy="1905000"/>
          </a:xfrm>
          <a:prstGeom prst="rect">
            <a:avLst/>
          </a:prstGeom>
          <a:noFill/>
          <a:ln w="9525">
            <a:noFill/>
            <a:miter lim="800000"/>
            <a:headEnd/>
            <a:tailEnd/>
          </a:ln>
        </p:spPr>
      </p:pic>
      <p:pic>
        <p:nvPicPr>
          <p:cNvPr id="55300" name="Picture 4" descr="http://upload.wikimedia.org/wikipedia/commons/thumb/e/e3/Pierre-Simon_Laplace.jpg/225px-Pierre-Simon_Laplace.jpg"/>
          <p:cNvPicPr>
            <a:picLocks noChangeAspect="1" noChangeArrowheads="1"/>
          </p:cNvPicPr>
          <p:nvPr/>
        </p:nvPicPr>
        <p:blipFill>
          <a:blip r:embed="rId5" cstate="print"/>
          <a:srcRect/>
          <a:stretch>
            <a:fillRect/>
          </a:stretch>
        </p:blipFill>
        <p:spPr bwMode="auto">
          <a:xfrm>
            <a:off x="6019800" y="2971800"/>
            <a:ext cx="2143125" cy="2857500"/>
          </a:xfrm>
          <a:prstGeom prst="rect">
            <a:avLst/>
          </a:prstGeom>
          <a:noFill/>
          <a:ln w="9525">
            <a:noFill/>
            <a:miter lim="800000"/>
            <a:headEnd/>
            <a:tailEnd/>
          </a:ln>
        </p:spPr>
      </p:pic>
      <p:sp>
        <p:nvSpPr>
          <p:cNvPr id="10" name="Rounded Rectangular Callout 9"/>
          <p:cNvSpPr/>
          <p:nvPr/>
        </p:nvSpPr>
        <p:spPr>
          <a:xfrm>
            <a:off x="3810000" y="762000"/>
            <a:ext cx="5334000" cy="1600200"/>
          </a:xfrm>
          <a:prstGeom prst="wedgeRoundRectCallout">
            <a:avLst>
              <a:gd name="adj1" fmla="val -8228"/>
              <a:gd name="adj2" fmla="val 84349"/>
              <a:gd name="adj3" fmla="val 16667"/>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i="1" dirty="0">
                <a:solidFill>
                  <a:schemeClr val="tx1"/>
                </a:solidFill>
              </a:rPr>
              <a:t>...the manner in which the author arrives at these equations is not exempt of difficulties and...his analysis to integrate them still leaves something to be desired on the score of generality and even </a:t>
            </a:r>
            <a:r>
              <a:rPr lang="en-US" i="1" dirty="0" err="1">
                <a:solidFill>
                  <a:schemeClr val="tx1"/>
                </a:solidFill>
              </a:rPr>
              <a:t>rigour</a:t>
            </a:r>
            <a:r>
              <a:rPr lang="en-US" dirty="0">
                <a:solidFill>
                  <a:schemeClr val="tx1"/>
                </a:solidFill>
              </a:rPr>
              <a:t>.</a:t>
            </a:r>
          </a:p>
          <a:p>
            <a:pPr algn="ctr">
              <a:defRPr/>
            </a:pPr>
            <a:endParaRPr lang="en-US" dirty="0"/>
          </a:p>
        </p:txBody>
      </p:sp>
      <p:sp>
        <p:nvSpPr>
          <p:cNvPr id="11" name="TextBox 10"/>
          <p:cNvSpPr txBox="1">
            <a:spLocks noChangeArrowheads="1"/>
          </p:cNvSpPr>
          <p:nvPr/>
        </p:nvSpPr>
        <p:spPr bwMode="auto">
          <a:xfrm>
            <a:off x="4648200" y="3200400"/>
            <a:ext cx="1044575" cy="369888"/>
          </a:xfrm>
          <a:prstGeom prst="rect">
            <a:avLst/>
          </a:prstGeom>
          <a:noFill/>
          <a:ln w="9525">
            <a:noFill/>
            <a:miter lim="800000"/>
            <a:headEnd/>
            <a:tailEnd/>
          </a:ln>
        </p:spPr>
        <p:txBody>
          <a:bodyPr wrap="none">
            <a:spAutoFit/>
          </a:bodyPr>
          <a:lstStyle/>
          <a:p>
            <a:r>
              <a:rPr lang="en-US" b="1"/>
              <a:t>Laplace</a:t>
            </a:r>
          </a:p>
        </p:txBody>
      </p:sp>
      <p:sp>
        <p:nvSpPr>
          <p:cNvPr id="12" name="TextBox 11"/>
          <p:cNvSpPr txBox="1">
            <a:spLocks noChangeArrowheads="1"/>
          </p:cNvSpPr>
          <p:nvPr/>
        </p:nvSpPr>
        <p:spPr bwMode="auto">
          <a:xfrm>
            <a:off x="6096000" y="5486400"/>
            <a:ext cx="1223963" cy="369888"/>
          </a:xfrm>
          <a:prstGeom prst="rect">
            <a:avLst/>
          </a:prstGeom>
          <a:noFill/>
          <a:ln w="9525">
            <a:noFill/>
            <a:miter lim="800000"/>
            <a:headEnd/>
            <a:tailEnd/>
          </a:ln>
        </p:spPr>
        <p:txBody>
          <a:bodyPr wrap="none">
            <a:spAutoFit/>
          </a:bodyPr>
          <a:lstStyle/>
          <a:p>
            <a:r>
              <a:rPr lang="en-US" b="1">
                <a:solidFill>
                  <a:schemeClr val="bg1"/>
                </a:solidFill>
              </a:rPr>
              <a:t>Lagrange</a:t>
            </a:r>
          </a:p>
        </p:txBody>
      </p:sp>
      <p:sp>
        <p:nvSpPr>
          <p:cNvPr id="13" name="TextBox 12"/>
          <p:cNvSpPr txBox="1">
            <a:spLocks noChangeArrowheads="1"/>
          </p:cNvSpPr>
          <p:nvPr/>
        </p:nvSpPr>
        <p:spPr bwMode="auto">
          <a:xfrm>
            <a:off x="8059738" y="5278438"/>
            <a:ext cx="1223962" cy="369887"/>
          </a:xfrm>
          <a:prstGeom prst="rect">
            <a:avLst/>
          </a:prstGeom>
          <a:noFill/>
          <a:ln w="9525">
            <a:noFill/>
            <a:miter lim="800000"/>
            <a:headEnd/>
            <a:tailEnd/>
          </a:ln>
        </p:spPr>
        <p:txBody>
          <a:bodyPr wrap="none">
            <a:spAutoFit/>
          </a:bodyPr>
          <a:lstStyle/>
          <a:p>
            <a:r>
              <a:rPr lang="en-US" b="1"/>
              <a:t>Legendre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60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60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60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529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530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530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xit" presetSubtype="0" fill="hold" nodeType="withEffect">
                                  <p:stCondLst>
                                    <p:cond delay="0"/>
                                  </p:stCondLst>
                                  <p:childTnLst>
                                    <p:set>
                                      <p:cBhvr>
                                        <p:cTn id="26" dur="1" fill="hold">
                                          <p:stCondLst>
                                            <p:cond delay="0"/>
                                          </p:stCondLst>
                                        </p:cTn>
                                        <p:tgtEl>
                                          <p:spTgt spid="25604"/>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nodeType="clickEffect">
                                  <p:stCondLst>
                                    <p:cond delay="0"/>
                                  </p:stCondLst>
                                  <p:childTnLst>
                                    <p:set>
                                      <p:cBhvr>
                                        <p:cTn id="30" dur="1" fill="hold">
                                          <p:stCondLst>
                                            <p:cond delay="0"/>
                                          </p:stCondLst>
                                        </p:cTn>
                                        <p:tgtEl>
                                          <p:spTgt spid="55298"/>
                                        </p:tgtEl>
                                        <p:attrNameLst>
                                          <p:attrName>style.visibility</p:attrName>
                                        </p:attrNameLst>
                                      </p:cBhvr>
                                      <p:to>
                                        <p:strVal val="hidden"/>
                                      </p:to>
                                    </p:set>
                                  </p:childTnLst>
                                </p:cTn>
                              </p:par>
                              <p:par>
                                <p:cTn id="31" presetID="1" presetClass="exit" presetSubtype="0" fill="hold" nodeType="withEffect">
                                  <p:stCondLst>
                                    <p:cond delay="0"/>
                                  </p:stCondLst>
                                  <p:childTnLst>
                                    <p:set>
                                      <p:cBhvr>
                                        <p:cTn id="32" dur="1" fill="hold">
                                          <p:stCondLst>
                                            <p:cond delay="0"/>
                                          </p:stCondLst>
                                        </p:cTn>
                                        <p:tgtEl>
                                          <p:spTgt spid="55302"/>
                                        </p:tgtEl>
                                        <p:attrNameLst>
                                          <p:attrName>style.visibility</p:attrName>
                                        </p:attrNameLst>
                                      </p:cBhvr>
                                      <p:to>
                                        <p:strVal val="hidden"/>
                                      </p:to>
                                    </p:set>
                                  </p:childTnLst>
                                </p:cTn>
                              </p:par>
                              <p:par>
                                <p:cTn id="33" presetID="1" presetClass="exit" presetSubtype="0" fill="hold" nodeType="withEffect">
                                  <p:stCondLst>
                                    <p:cond delay="0"/>
                                  </p:stCondLst>
                                  <p:childTnLst>
                                    <p:set>
                                      <p:cBhvr>
                                        <p:cTn id="34" dur="1" fill="hold">
                                          <p:stCondLst>
                                            <p:cond delay="0"/>
                                          </p:stCondLst>
                                        </p:cTn>
                                        <p:tgtEl>
                                          <p:spTgt spid="55300"/>
                                        </p:tgtEl>
                                        <p:attrNameLst>
                                          <p:attrName>style.visibility</p:attrName>
                                        </p:attrNameLst>
                                      </p:cBhvr>
                                      <p:to>
                                        <p:strVal val="hidden"/>
                                      </p:to>
                                    </p:set>
                                  </p:childTnLst>
                                </p:cTn>
                              </p:par>
                              <p:par>
                                <p:cTn id="35" presetID="1" presetClass="exit" presetSubtype="0" fill="hold" grpId="1" nodeType="withEffect">
                                  <p:stCondLst>
                                    <p:cond delay="0"/>
                                  </p:stCondLst>
                                  <p:childTnLst>
                                    <p:set>
                                      <p:cBhvr>
                                        <p:cTn id="36" dur="1" fill="hold">
                                          <p:stCondLst>
                                            <p:cond delay="0"/>
                                          </p:stCondLst>
                                        </p:cTn>
                                        <p:tgtEl>
                                          <p:spTgt spid="10"/>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11"/>
                                        </p:tgtEl>
                                        <p:attrNameLst>
                                          <p:attrName>style.visibility</p:attrName>
                                        </p:attrNameLst>
                                      </p:cBhvr>
                                      <p:to>
                                        <p:strVal val="hidden"/>
                                      </p:to>
                                    </p:set>
                                  </p:childTnLst>
                                </p:cTn>
                              </p:par>
                              <p:par>
                                <p:cTn id="39" presetID="1" presetClass="exit" presetSubtype="0" fill="hold" grpId="1" nodeType="withEffect">
                                  <p:stCondLst>
                                    <p:cond delay="0"/>
                                  </p:stCondLst>
                                  <p:childTnLst>
                                    <p:set>
                                      <p:cBhvr>
                                        <p:cTn id="40" dur="1" fill="hold">
                                          <p:stCondLst>
                                            <p:cond delay="0"/>
                                          </p:stCondLst>
                                        </p:cTn>
                                        <p:tgtEl>
                                          <p:spTgt spid="12"/>
                                        </p:tgtEl>
                                        <p:attrNameLst>
                                          <p:attrName>style.visibility</p:attrName>
                                        </p:attrNameLst>
                                      </p:cBhvr>
                                      <p:to>
                                        <p:strVal val="hidden"/>
                                      </p:to>
                                    </p:set>
                                  </p:childTnLst>
                                </p:cTn>
                              </p:par>
                              <p:par>
                                <p:cTn id="41" presetID="1" presetClass="exit" presetSubtype="0" fill="hold" grpId="1" nodeType="withEffect">
                                  <p:stCondLst>
                                    <p:cond delay="0"/>
                                  </p:stCondLst>
                                  <p:childTnLst>
                                    <p:set>
                                      <p:cBhvr>
                                        <p:cTn id="42" dur="1" fill="hold">
                                          <p:stCondLst>
                                            <p:cond delay="0"/>
                                          </p:stCondLst>
                                        </p:cTn>
                                        <p:tgtEl>
                                          <p:spTgt spid="13"/>
                                        </p:tgtEl>
                                        <p:attrNameLst>
                                          <p:attrName>style.visibility</p:attrName>
                                        </p:attrNameLst>
                                      </p:cBhvr>
                                      <p:to>
                                        <p:strVal val="hidden"/>
                                      </p:to>
                                    </p:set>
                                  </p:childTnLst>
                                </p:cTn>
                              </p:par>
                              <p:par>
                                <p:cTn id="43" presetID="1" presetClass="entr" presetSubtype="0" fill="hold" nodeType="withEffect">
                                  <p:stCondLst>
                                    <p:cond delay="0"/>
                                  </p:stCondLst>
                                  <p:childTnLst>
                                    <p:set>
                                      <p:cBhvr>
                                        <p:cTn id="44" dur="1" fill="hold">
                                          <p:stCondLst>
                                            <p:cond delay="0"/>
                                          </p:stCondLst>
                                        </p:cTn>
                                        <p:tgtEl>
                                          <p:spTgt spid="25603">
                                            <p:txEl>
                                              <p:pRg st="5" end="5"/>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5603">
                                            <p:txEl>
                                              <p:pRg st="6" end="6"/>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560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1" grpId="0"/>
      <p:bldP spid="11" grpId="1"/>
      <p:bldP spid="12" grpId="0"/>
      <p:bldP spid="12" grpId="1"/>
      <p:bldP spid="13" grpId="0"/>
      <p:bldP spid="13" grpId="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2"/>
          <p:cNvSpPr>
            <a:spLocks noGrp="1" noChangeArrowheads="1"/>
          </p:cNvSpPr>
          <p:nvPr>
            <p:ph type="title"/>
          </p:nvPr>
        </p:nvSpPr>
        <p:spPr/>
        <p:txBody>
          <a:bodyPr/>
          <a:lstStyle/>
          <a:p>
            <a:r>
              <a:rPr lang="en-US" smtClean="0"/>
              <a:t>A sum of sines</a:t>
            </a:r>
          </a:p>
        </p:txBody>
      </p:sp>
      <p:sp>
        <p:nvSpPr>
          <p:cNvPr id="1028" name="Rectangle 3"/>
          <p:cNvSpPr>
            <a:spLocks noGrp="1" noChangeArrowheads="1"/>
          </p:cNvSpPr>
          <p:nvPr>
            <p:ph type="body" sz="half" idx="1"/>
          </p:nvPr>
        </p:nvSpPr>
        <p:spPr>
          <a:xfrm>
            <a:off x="685800" y="914400"/>
            <a:ext cx="3810000" cy="5943600"/>
          </a:xfrm>
        </p:spPr>
        <p:txBody>
          <a:bodyPr/>
          <a:lstStyle/>
          <a:p>
            <a:pPr marL="0" indent="0">
              <a:buFont typeface="Arial" charset="0"/>
              <a:buNone/>
            </a:pPr>
            <a:r>
              <a:rPr lang="en-US" sz="2400" smtClean="0"/>
              <a:t>Our building block:</a:t>
            </a:r>
          </a:p>
          <a:p>
            <a:pPr marL="0" indent="0">
              <a:buFont typeface="Arial" charset="0"/>
              <a:buNone/>
            </a:pPr>
            <a:r>
              <a:rPr lang="en-US" sz="2400" smtClean="0"/>
              <a:t>	</a:t>
            </a:r>
          </a:p>
          <a:p>
            <a:pPr marL="0" indent="0"/>
            <a:endParaRPr lang="en-US" sz="2400" smtClean="0"/>
          </a:p>
          <a:p>
            <a:pPr marL="0" indent="0">
              <a:buFont typeface="Arial" charset="0"/>
              <a:buNone/>
            </a:pPr>
            <a:r>
              <a:rPr lang="en-US" sz="2400" smtClean="0"/>
              <a:t>Add enough of them to get any signal </a:t>
            </a:r>
            <a:r>
              <a:rPr lang="en-US" sz="2400" i="1" smtClean="0"/>
              <a:t>f(x)</a:t>
            </a:r>
            <a:r>
              <a:rPr lang="en-US" sz="2400" smtClean="0"/>
              <a:t> you want!</a:t>
            </a:r>
          </a:p>
          <a:p>
            <a:pPr marL="0" indent="0">
              <a:buFont typeface="Arial" charset="0"/>
              <a:buNone/>
            </a:pPr>
            <a:endParaRPr lang="en-US" sz="2400" smtClean="0"/>
          </a:p>
        </p:txBody>
      </p:sp>
      <p:pic>
        <p:nvPicPr>
          <p:cNvPr id="1029" name="Picture 4" descr="The image “http://mcdb.colorado.edu/courses/3280/images/crystal/fourier.gif” cannot be displayed, because it contains errors."/>
          <p:cNvPicPr>
            <a:picLocks noChangeAspect="1" noChangeArrowheads="1"/>
          </p:cNvPicPr>
          <p:nvPr/>
        </p:nvPicPr>
        <p:blipFill>
          <a:blip r:embed="rId3" cstate="print"/>
          <a:srcRect t="2469" b="1234"/>
          <a:stretch>
            <a:fillRect/>
          </a:stretch>
        </p:blipFill>
        <p:spPr bwMode="auto">
          <a:xfrm>
            <a:off x="4667250" y="914400"/>
            <a:ext cx="4400550" cy="5943600"/>
          </a:xfrm>
          <a:prstGeom prst="rect">
            <a:avLst/>
          </a:prstGeom>
          <a:noFill/>
          <a:ln w="9525">
            <a:noFill/>
            <a:miter lim="800000"/>
            <a:headEnd/>
            <a:tailEnd/>
          </a:ln>
        </p:spPr>
      </p:pic>
      <p:graphicFrame>
        <p:nvGraphicFramePr>
          <p:cNvPr id="1026" name="Object 5"/>
          <p:cNvGraphicFramePr>
            <a:graphicFrameLocks noChangeAspect="1"/>
          </p:cNvGraphicFramePr>
          <p:nvPr>
            <p:ph sz="half" idx="2"/>
          </p:nvPr>
        </p:nvGraphicFramePr>
        <p:xfrm>
          <a:off x="1295400" y="1439863"/>
          <a:ext cx="2514600" cy="617537"/>
        </p:xfrm>
        <a:graphic>
          <a:graphicData uri="http://schemas.openxmlformats.org/presentationml/2006/ole">
            <p:oleObj spid="_x0000_s1026" name="Equation" r:id="rId4" imgW="825480" imgH="203040" progId="Equation.3">
              <p:embed/>
            </p:oleObj>
          </a:graphicData>
        </a:graphic>
      </p:graphicFrame>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r>
              <a:rPr lang="en-US" smtClean="0"/>
              <a:t>Frequency Spectra</a:t>
            </a:r>
          </a:p>
        </p:txBody>
      </p:sp>
      <p:sp>
        <p:nvSpPr>
          <p:cNvPr id="18435" name="Rectangle 3"/>
          <p:cNvSpPr>
            <a:spLocks noGrp="1" noChangeArrowheads="1"/>
          </p:cNvSpPr>
          <p:nvPr>
            <p:ph type="body" idx="1"/>
          </p:nvPr>
        </p:nvSpPr>
        <p:spPr/>
        <p:txBody>
          <a:bodyPr/>
          <a:lstStyle/>
          <a:p>
            <a:r>
              <a:rPr lang="en-US" smtClean="0">
                <a:latin typeface="Arial Unicode MS" pitchFamily="34" charset="-128"/>
                <a:ea typeface="Arial Unicode MS" pitchFamily="34" charset="-128"/>
                <a:cs typeface="Arial Unicode MS" pitchFamily="34" charset="-128"/>
              </a:rPr>
              <a:t>example : </a:t>
            </a:r>
            <a:r>
              <a:rPr lang="en-US" i="1" smtClean="0">
                <a:latin typeface="Times New Roman" pitchFamily="18" charset="0"/>
                <a:ea typeface="Arial Unicode MS" pitchFamily="34" charset="-128"/>
                <a:cs typeface="Times New Roman" pitchFamily="18" charset="0"/>
              </a:rPr>
              <a:t>g</a:t>
            </a:r>
            <a:r>
              <a:rPr lang="en-US" smtClean="0">
                <a:latin typeface="Times New Roman" pitchFamily="18" charset="0"/>
                <a:ea typeface="Arial Unicode MS" pitchFamily="34" charset="-128"/>
                <a:cs typeface="Times New Roman" pitchFamily="18" charset="0"/>
              </a:rPr>
              <a:t>(</a:t>
            </a:r>
            <a:r>
              <a:rPr lang="en-US" i="1" smtClean="0">
                <a:solidFill>
                  <a:schemeClr val="hlink"/>
                </a:solidFill>
                <a:latin typeface="Times New Roman" pitchFamily="18" charset="0"/>
                <a:ea typeface="Arial Unicode MS" pitchFamily="34" charset="-128"/>
                <a:cs typeface="Times New Roman" pitchFamily="18" charset="0"/>
              </a:rPr>
              <a:t>t</a:t>
            </a:r>
            <a:r>
              <a:rPr lang="en-US" smtClean="0">
                <a:latin typeface="Times New Roman" pitchFamily="18" charset="0"/>
                <a:ea typeface="Arial Unicode MS" pitchFamily="34" charset="-128"/>
                <a:cs typeface="Times New Roman" pitchFamily="18" charset="0"/>
              </a:rPr>
              <a:t>)</a:t>
            </a:r>
            <a:r>
              <a:rPr lang="en-US" i="1" smtClean="0">
                <a:latin typeface="Times New Roman" pitchFamily="18" charset="0"/>
                <a:ea typeface="Arial Unicode MS" pitchFamily="34" charset="-128"/>
                <a:cs typeface="Times New Roman" pitchFamily="18" charset="0"/>
              </a:rPr>
              <a:t> = </a:t>
            </a:r>
            <a:r>
              <a:rPr lang="en-US" smtClean="0">
                <a:latin typeface="Times New Roman" pitchFamily="18" charset="0"/>
                <a:ea typeface="Arial Unicode MS" pitchFamily="34" charset="-128"/>
                <a:cs typeface="Times New Roman" pitchFamily="18" charset="0"/>
              </a:rPr>
              <a:t>sin(</a:t>
            </a:r>
            <a:r>
              <a:rPr lang="en-US" i="1" smtClean="0">
                <a:latin typeface="Times New Roman" pitchFamily="18" charset="0"/>
                <a:ea typeface="Arial Unicode MS" pitchFamily="34" charset="-128"/>
                <a:cs typeface="Times New Roman" pitchFamily="18" charset="0"/>
              </a:rPr>
              <a:t>2</a:t>
            </a:r>
            <a:r>
              <a:rPr lang="el-GR" i="1" smtClean="0">
                <a:latin typeface="Times New Roman" pitchFamily="18" charset="0"/>
                <a:ea typeface="Arial Unicode MS" pitchFamily="34" charset="-128"/>
                <a:cs typeface="Times New Roman" pitchFamily="18" charset="0"/>
              </a:rPr>
              <a:t>π</a:t>
            </a:r>
            <a:r>
              <a:rPr lang="en-US" i="1" smtClean="0">
                <a:latin typeface="Times New Roman" pitchFamily="18" charset="0"/>
                <a:ea typeface="Arial Unicode MS" pitchFamily="34" charset="-128"/>
                <a:cs typeface="Times New Roman" pitchFamily="18" charset="0"/>
              </a:rPr>
              <a:t>f </a:t>
            </a:r>
            <a:r>
              <a:rPr lang="en-US" i="1" smtClean="0">
                <a:solidFill>
                  <a:schemeClr val="hlink"/>
                </a:solidFill>
                <a:latin typeface="Times New Roman" pitchFamily="18" charset="0"/>
                <a:ea typeface="Arial Unicode MS" pitchFamily="34" charset="-128"/>
                <a:cs typeface="Times New Roman" pitchFamily="18" charset="0"/>
              </a:rPr>
              <a:t>t</a:t>
            </a:r>
            <a:r>
              <a:rPr lang="en-US" smtClean="0">
                <a:latin typeface="Times New Roman" pitchFamily="18" charset="0"/>
                <a:ea typeface="Arial Unicode MS" pitchFamily="34" charset="-128"/>
                <a:cs typeface="Times New Roman" pitchFamily="18" charset="0"/>
              </a:rPr>
              <a:t>)</a:t>
            </a:r>
            <a:r>
              <a:rPr lang="en-US" i="1" smtClean="0">
                <a:latin typeface="Times New Roman" pitchFamily="18" charset="0"/>
                <a:ea typeface="Arial Unicode MS" pitchFamily="34" charset="-128"/>
                <a:cs typeface="Times New Roman" pitchFamily="18" charset="0"/>
              </a:rPr>
              <a:t> + </a:t>
            </a:r>
            <a:r>
              <a:rPr lang="en-US" smtClean="0">
                <a:latin typeface="Times New Roman" pitchFamily="18" charset="0"/>
                <a:ea typeface="Arial Unicode MS" pitchFamily="34" charset="-128"/>
                <a:cs typeface="Times New Roman" pitchFamily="18" charset="0"/>
              </a:rPr>
              <a:t>(</a:t>
            </a:r>
            <a:r>
              <a:rPr lang="en-US" i="1" smtClean="0">
                <a:latin typeface="Times New Roman" pitchFamily="18" charset="0"/>
                <a:ea typeface="Arial Unicode MS" pitchFamily="34" charset="-128"/>
                <a:cs typeface="Times New Roman" pitchFamily="18" charset="0"/>
              </a:rPr>
              <a:t>1/3</a:t>
            </a:r>
            <a:r>
              <a:rPr lang="en-US" smtClean="0">
                <a:latin typeface="Times New Roman" pitchFamily="18" charset="0"/>
                <a:ea typeface="Arial Unicode MS" pitchFamily="34" charset="-128"/>
                <a:cs typeface="Times New Roman" pitchFamily="18" charset="0"/>
              </a:rPr>
              <a:t>)sin(</a:t>
            </a:r>
            <a:r>
              <a:rPr lang="en-US" i="1" smtClean="0">
                <a:latin typeface="Times New Roman" pitchFamily="18" charset="0"/>
                <a:ea typeface="Arial Unicode MS" pitchFamily="34" charset="-128"/>
                <a:cs typeface="Times New Roman" pitchFamily="18" charset="0"/>
              </a:rPr>
              <a:t>2</a:t>
            </a:r>
            <a:r>
              <a:rPr lang="el-GR" i="1" smtClean="0">
                <a:latin typeface="Times New Roman" pitchFamily="18" charset="0"/>
                <a:ea typeface="Arial Unicode MS" pitchFamily="34" charset="-128"/>
                <a:cs typeface="Times New Roman" pitchFamily="18" charset="0"/>
              </a:rPr>
              <a:t>π</a:t>
            </a:r>
            <a:r>
              <a:rPr lang="en-US" smtClean="0">
                <a:latin typeface="Times New Roman" pitchFamily="18" charset="0"/>
                <a:ea typeface="Arial Unicode MS" pitchFamily="34" charset="-128"/>
                <a:cs typeface="Times New Roman" pitchFamily="18" charset="0"/>
              </a:rPr>
              <a:t>(</a:t>
            </a:r>
            <a:r>
              <a:rPr lang="en-US" i="1" smtClean="0">
                <a:latin typeface="Times New Roman" pitchFamily="18" charset="0"/>
                <a:ea typeface="Arial Unicode MS" pitchFamily="34" charset="-128"/>
                <a:cs typeface="Times New Roman" pitchFamily="18" charset="0"/>
              </a:rPr>
              <a:t>3f</a:t>
            </a:r>
            <a:r>
              <a:rPr lang="en-US" smtClean="0">
                <a:latin typeface="Times New Roman" pitchFamily="18" charset="0"/>
                <a:ea typeface="Arial Unicode MS" pitchFamily="34" charset="-128"/>
                <a:cs typeface="Times New Roman" pitchFamily="18" charset="0"/>
              </a:rPr>
              <a:t>) </a:t>
            </a:r>
            <a:r>
              <a:rPr lang="en-US" i="1" smtClean="0">
                <a:solidFill>
                  <a:schemeClr val="hlink"/>
                </a:solidFill>
                <a:latin typeface="Times New Roman" pitchFamily="18" charset="0"/>
                <a:ea typeface="Arial Unicode MS" pitchFamily="34" charset="-128"/>
                <a:cs typeface="Times New Roman" pitchFamily="18" charset="0"/>
              </a:rPr>
              <a:t>t</a:t>
            </a:r>
            <a:r>
              <a:rPr lang="en-US" smtClean="0">
                <a:latin typeface="Times New Roman" pitchFamily="18" charset="0"/>
                <a:ea typeface="Arial Unicode MS" pitchFamily="34" charset="-128"/>
                <a:cs typeface="Times New Roman" pitchFamily="18" charset="0"/>
              </a:rPr>
              <a:t>)</a:t>
            </a:r>
          </a:p>
        </p:txBody>
      </p:sp>
      <p:pic>
        <p:nvPicPr>
          <p:cNvPr id="18436" name="Picture 4" descr="a6"/>
          <p:cNvPicPr>
            <a:picLocks noChangeAspect="1" noChangeArrowheads="1"/>
          </p:cNvPicPr>
          <p:nvPr/>
        </p:nvPicPr>
        <p:blipFill>
          <a:blip r:embed="rId2" cstate="print"/>
          <a:srcRect/>
          <a:stretch>
            <a:fillRect/>
          </a:stretch>
        </p:blipFill>
        <p:spPr bwMode="auto">
          <a:xfrm>
            <a:off x="368300" y="2335213"/>
            <a:ext cx="2438400" cy="2097087"/>
          </a:xfrm>
          <a:prstGeom prst="rect">
            <a:avLst/>
          </a:prstGeom>
          <a:noFill/>
          <a:ln w="9525">
            <a:noFill/>
            <a:miter lim="800000"/>
            <a:headEnd/>
            <a:tailEnd/>
          </a:ln>
        </p:spPr>
      </p:pic>
      <p:pic>
        <p:nvPicPr>
          <p:cNvPr id="18437" name="Picture 5" descr="a2"/>
          <p:cNvPicPr>
            <a:picLocks noChangeAspect="1" noChangeArrowheads="1"/>
          </p:cNvPicPr>
          <p:nvPr/>
        </p:nvPicPr>
        <p:blipFill>
          <a:blip r:embed="rId3" cstate="print"/>
          <a:srcRect/>
          <a:stretch>
            <a:fillRect/>
          </a:stretch>
        </p:blipFill>
        <p:spPr bwMode="auto">
          <a:xfrm>
            <a:off x="3314700" y="2362200"/>
            <a:ext cx="2514600" cy="2143125"/>
          </a:xfrm>
          <a:prstGeom prst="rect">
            <a:avLst/>
          </a:prstGeom>
          <a:noFill/>
          <a:ln w="9525">
            <a:noFill/>
            <a:miter lim="800000"/>
            <a:headEnd/>
            <a:tailEnd/>
          </a:ln>
        </p:spPr>
      </p:pic>
      <p:pic>
        <p:nvPicPr>
          <p:cNvPr id="18438" name="Picture 6" descr="a4"/>
          <p:cNvPicPr>
            <a:picLocks noChangeAspect="1" noChangeArrowheads="1"/>
          </p:cNvPicPr>
          <p:nvPr/>
        </p:nvPicPr>
        <p:blipFill>
          <a:blip r:embed="rId4" cstate="print"/>
          <a:srcRect/>
          <a:stretch>
            <a:fillRect/>
          </a:stretch>
        </p:blipFill>
        <p:spPr bwMode="auto">
          <a:xfrm>
            <a:off x="6210300" y="2360613"/>
            <a:ext cx="2514600" cy="2135187"/>
          </a:xfrm>
          <a:prstGeom prst="rect">
            <a:avLst/>
          </a:prstGeom>
          <a:noFill/>
          <a:ln w="9525">
            <a:noFill/>
            <a:miter lim="800000"/>
            <a:headEnd/>
            <a:tailEnd/>
          </a:ln>
        </p:spPr>
      </p:pic>
      <p:sp>
        <p:nvSpPr>
          <p:cNvPr id="18439" name="Text Box 7"/>
          <p:cNvSpPr txBox="1">
            <a:spLocks noChangeArrowheads="1"/>
          </p:cNvSpPr>
          <p:nvPr/>
        </p:nvSpPr>
        <p:spPr bwMode="auto">
          <a:xfrm>
            <a:off x="2857500" y="3124200"/>
            <a:ext cx="685800" cy="519113"/>
          </a:xfrm>
          <a:prstGeom prst="rect">
            <a:avLst/>
          </a:prstGeom>
          <a:noFill/>
          <a:ln w="9525">
            <a:noFill/>
            <a:miter lim="800000"/>
            <a:headEnd/>
            <a:tailEnd/>
          </a:ln>
        </p:spPr>
        <p:txBody>
          <a:bodyPr>
            <a:spAutoFit/>
          </a:bodyPr>
          <a:lstStyle/>
          <a:p>
            <a:pPr>
              <a:spcBef>
                <a:spcPct val="50000"/>
              </a:spcBef>
            </a:pPr>
            <a:r>
              <a:rPr lang="en-US" sz="2800">
                <a:solidFill>
                  <a:schemeClr val="accent2"/>
                </a:solidFill>
                <a:latin typeface="Comic Sans MS" pitchFamily="66" charset="0"/>
                <a:cs typeface="Times New Roman" pitchFamily="18" charset="0"/>
              </a:rPr>
              <a:t>= </a:t>
            </a:r>
            <a:endParaRPr lang="en-US">
              <a:solidFill>
                <a:srgbClr val="FF3300"/>
              </a:solidFill>
              <a:latin typeface="Comic Sans MS" pitchFamily="66" charset="0"/>
              <a:cs typeface="Times New Roman" pitchFamily="18" charset="0"/>
            </a:endParaRPr>
          </a:p>
        </p:txBody>
      </p:sp>
      <p:sp>
        <p:nvSpPr>
          <p:cNvPr id="18440" name="Text Box 8"/>
          <p:cNvSpPr txBox="1">
            <a:spLocks noChangeArrowheads="1"/>
          </p:cNvSpPr>
          <p:nvPr/>
        </p:nvSpPr>
        <p:spPr bwMode="auto">
          <a:xfrm>
            <a:off x="5829300" y="3200400"/>
            <a:ext cx="685800" cy="519113"/>
          </a:xfrm>
          <a:prstGeom prst="rect">
            <a:avLst/>
          </a:prstGeom>
          <a:noFill/>
          <a:ln w="9525">
            <a:noFill/>
            <a:miter lim="800000"/>
            <a:headEnd/>
            <a:tailEnd/>
          </a:ln>
        </p:spPr>
        <p:txBody>
          <a:bodyPr>
            <a:spAutoFit/>
          </a:bodyPr>
          <a:lstStyle/>
          <a:p>
            <a:pPr>
              <a:spcBef>
                <a:spcPct val="50000"/>
              </a:spcBef>
            </a:pPr>
            <a:r>
              <a:rPr lang="en-US" sz="2800">
                <a:solidFill>
                  <a:schemeClr val="accent2"/>
                </a:solidFill>
                <a:latin typeface="Comic Sans MS" pitchFamily="66" charset="0"/>
                <a:cs typeface="Times New Roman" pitchFamily="18" charset="0"/>
              </a:rPr>
              <a:t>+</a:t>
            </a:r>
            <a:endParaRPr lang="en-US">
              <a:solidFill>
                <a:srgbClr val="FF3300"/>
              </a:solidFill>
              <a:latin typeface="Comic Sans MS" pitchFamily="66" charset="0"/>
              <a:cs typeface="Times New Roman" pitchFamily="18" charset="0"/>
            </a:endParaRPr>
          </a:p>
        </p:txBody>
      </p:sp>
      <p:pic>
        <p:nvPicPr>
          <p:cNvPr id="18441" name="Picture 9" descr="a5"/>
          <p:cNvPicPr>
            <a:picLocks noChangeAspect="1" noChangeArrowheads="1"/>
          </p:cNvPicPr>
          <p:nvPr/>
        </p:nvPicPr>
        <p:blipFill>
          <a:blip r:embed="rId5" cstate="print"/>
          <a:srcRect/>
          <a:stretch>
            <a:fillRect/>
          </a:stretch>
        </p:blipFill>
        <p:spPr bwMode="auto">
          <a:xfrm>
            <a:off x="2990850" y="4743450"/>
            <a:ext cx="2990850" cy="2000250"/>
          </a:xfrm>
          <a:prstGeom prst="rect">
            <a:avLst/>
          </a:prstGeom>
          <a:noFill/>
          <a:ln w="9525">
            <a:noFill/>
            <a:miter lim="800000"/>
            <a:headEnd/>
            <a:tailEnd/>
          </a:ln>
        </p:spPr>
      </p:pic>
      <p:sp>
        <p:nvSpPr>
          <p:cNvPr id="10" name="TextBox 9"/>
          <p:cNvSpPr txBox="1"/>
          <p:nvPr/>
        </p:nvSpPr>
        <p:spPr>
          <a:xfrm>
            <a:off x="7953375" y="6550025"/>
            <a:ext cx="1190625" cy="307975"/>
          </a:xfrm>
          <a:prstGeom prst="rect">
            <a:avLst/>
          </a:prstGeom>
          <a:noFill/>
        </p:spPr>
        <p:txBody>
          <a:bodyPr wrap="none">
            <a:spAutoFit/>
          </a:bodyPr>
          <a:lstStyle/>
          <a:p>
            <a:pPr>
              <a:defRPr/>
            </a:pPr>
            <a:r>
              <a:rPr lang="en-US" sz="1400" dirty="0">
                <a:solidFill>
                  <a:schemeClr val="bg1">
                    <a:lumMod val="50000"/>
                  </a:schemeClr>
                </a:solidFill>
                <a:cs typeface="+mn-cs"/>
              </a:rPr>
              <a:t>Slides: Efros</a:t>
            </a: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r>
              <a:rPr lang="en-US" smtClean="0"/>
              <a:t>Frequency Spectra</a:t>
            </a:r>
          </a:p>
        </p:txBody>
      </p:sp>
      <p:sp>
        <p:nvSpPr>
          <p:cNvPr id="19459" name="Rectangle 3"/>
          <p:cNvSpPr>
            <a:spLocks noGrp="1" noChangeArrowheads="1"/>
          </p:cNvSpPr>
          <p:nvPr>
            <p:ph type="body" idx="1"/>
          </p:nvPr>
        </p:nvSpPr>
        <p:spPr/>
        <p:txBody>
          <a:bodyPr/>
          <a:lstStyle/>
          <a:p>
            <a:endParaRPr lang="en-US" sz="2400" smtClean="0">
              <a:ea typeface="Arial Unicode MS" pitchFamily="34" charset="-128"/>
              <a:cs typeface="Times New Roman" pitchFamily="18" charset="0"/>
            </a:endParaRPr>
          </a:p>
        </p:txBody>
      </p:sp>
      <p:pic>
        <p:nvPicPr>
          <p:cNvPr id="19460" name="Picture 2" descr="File:Waveforms.svg"/>
          <p:cNvPicPr>
            <a:picLocks noChangeAspect="1" noChangeArrowheads="1"/>
          </p:cNvPicPr>
          <p:nvPr/>
        </p:nvPicPr>
        <p:blipFill>
          <a:blip r:embed="rId2" cstate="print"/>
          <a:srcRect l="5263" t="29333" r="46317" b="53333"/>
          <a:stretch>
            <a:fillRect/>
          </a:stretch>
        </p:blipFill>
        <p:spPr bwMode="auto">
          <a:xfrm>
            <a:off x="381000" y="2362200"/>
            <a:ext cx="2286000" cy="17526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5" descr="a2"/>
          <p:cNvPicPr>
            <a:picLocks noChangeAspect="1" noChangeArrowheads="1"/>
          </p:cNvPicPr>
          <p:nvPr/>
        </p:nvPicPr>
        <p:blipFill>
          <a:blip r:embed="rId2" cstate="print"/>
          <a:srcRect/>
          <a:stretch>
            <a:fillRect/>
          </a:stretch>
        </p:blipFill>
        <p:spPr bwMode="auto">
          <a:xfrm>
            <a:off x="3429000" y="2352675"/>
            <a:ext cx="2514600" cy="2143125"/>
          </a:xfrm>
          <a:prstGeom prst="rect">
            <a:avLst/>
          </a:prstGeom>
          <a:noFill/>
          <a:ln w="9525">
            <a:noFill/>
            <a:miter lim="800000"/>
            <a:headEnd/>
            <a:tailEnd/>
          </a:ln>
        </p:spPr>
      </p:pic>
      <p:pic>
        <p:nvPicPr>
          <p:cNvPr id="20483" name="Picture 6" descr="a4"/>
          <p:cNvPicPr>
            <a:picLocks noChangeAspect="1" noChangeArrowheads="1"/>
          </p:cNvPicPr>
          <p:nvPr/>
        </p:nvPicPr>
        <p:blipFill>
          <a:blip r:embed="rId3" cstate="print"/>
          <a:srcRect/>
          <a:stretch>
            <a:fillRect/>
          </a:stretch>
        </p:blipFill>
        <p:spPr bwMode="auto">
          <a:xfrm>
            <a:off x="6324600" y="2351088"/>
            <a:ext cx="2514600" cy="2135187"/>
          </a:xfrm>
          <a:prstGeom prst="rect">
            <a:avLst/>
          </a:prstGeom>
          <a:noFill/>
          <a:ln w="9525">
            <a:noFill/>
            <a:miter lim="800000"/>
            <a:headEnd/>
            <a:tailEnd/>
          </a:ln>
        </p:spPr>
      </p:pic>
      <p:sp>
        <p:nvSpPr>
          <p:cNvPr id="20484" name="Text Box 7"/>
          <p:cNvSpPr txBox="1">
            <a:spLocks noChangeArrowheads="1"/>
          </p:cNvSpPr>
          <p:nvPr/>
        </p:nvSpPr>
        <p:spPr bwMode="auto">
          <a:xfrm>
            <a:off x="3048000" y="3114675"/>
            <a:ext cx="685800" cy="519113"/>
          </a:xfrm>
          <a:prstGeom prst="rect">
            <a:avLst/>
          </a:prstGeom>
          <a:noFill/>
          <a:ln w="9525">
            <a:noFill/>
            <a:miter lim="800000"/>
            <a:headEnd/>
            <a:tailEnd/>
          </a:ln>
        </p:spPr>
        <p:txBody>
          <a:bodyPr>
            <a:spAutoFit/>
          </a:bodyPr>
          <a:lstStyle/>
          <a:p>
            <a:pPr>
              <a:spcBef>
                <a:spcPct val="50000"/>
              </a:spcBef>
            </a:pPr>
            <a:r>
              <a:rPr lang="en-US" sz="2800">
                <a:solidFill>
                  <a:schemeClr val="accent2"/>
                </a:solidFill>
                <a:latin typeface="Comic Sans MS" pitchFamily="66" charset="0"/>
                <a:cs typeface="Times New Roman" pitchFamily="18" charset="0"/>
              </a:rPr>
              <a:t>= </a:t>
            </a:r>
            <a:endParaRPr lang="en-US">
              <a:solidFill>
                <a:srgbClr val="FF3300"/>
              </a:solidFill>
              <a:latin typeface="Comic Sans MS" pitchFamily="66" charset="0"/>
              <a:cs typeface="Times New Roman" pitchFamily="18" charset="0"/>
            </a:endParaRPr>
          </a:p>
        </p:txBody>
      </p:sp>
      <p:sp>
        <p:nvSpPr>
          <p:cNvPr id="20485" name="Text Box 8"/>
          <p:cNvSpPr txBox="1">
            <a:spLocks noChangeArrowheads="1"/>
          </p:cNvSpPr>
          <p:nvPr/>
        </p:nvSpPr>
        <p:spPr bwMode="auto">
          <a:xfrm>
            <a:off x="5943600" y="3190875"/>
            <a:ext cx="685800" cy="519113"/>
          </a:xfrm>
          <a:prstGeom prst="rect">
            <a:avLst/>
          </a:prstGeom>
          <a:noFill/>
          <a:ln w="9525">
            <a:noFill/>
            <a:miter lim="800000"/>
            <a:headEnd/>
            <a:tailEnd/>
          </a:ln>
        </p:spPr>
        <p:txBody>
          <a:bodyPr>
            <a:spAutoFit/>
          </a:bodyPr>
          <a:lstStyle/>
          <a:p>
            <a:pPr>
              <a:spcBef>
                <a:spcPct val="50000"/>
              </a:spcBef>
            </a:pPr>
            <a:r>
              <a:rPr lang="en-US" sz="2800">
                <a:solidFill>
                  <a:schemeClr val="accent2"/>
                </a:solidFill>
                <a:latin typeface="Comic Sans MS" pitchFamily="66" charset="0"/>
                <a:cs typeface="Times New Roman" pitchFamily="18" charset="0"/>
              </a:rPr>
              <a:t>+</a:t>
            </a:r>
            <a:endParaRPr lang="en-US">
              <a:solidFill>
                <a:srgbClr val="FF3300"/>
              </a:solidFill>
              <a:latin typeface="Comic Sans MS" pitchFamily="66" charset="0"/>
              <a:cs typeface="Times New Roman" pitchFamily="18" charset="0"/>
            </a:endParaRPr>
          </a:p>
        </p:txBody>
      </p:sp>
      <p:pic>
        <p:nvPicPr>
          <p:cNvPr id="20486" name="Picture 9" descr="a6"/>
          <p:cNvPicPr>
            <a:picLocks noChangeAspect="1" noChangeArrowheads="1"/>
          </p:cNvPicPr>
          <p:nvPr/>
        </p:nvPicPr>
        <p:blipFill>
          <a:blip r:embed="rId4" cstate="print"/>
          <a:srcRect/>
          <a:stretch>
            <a:fillRect/>
          </a:stretch>
        </p:blipFill>
        <p:spPr bwMode="auto">
          <a:xfrm>
            <a:off x="3429000" y="4684713"/>
            <a:ext cx="2438400" cy="2097087"/>
          </a:xfrm>
          <a:prstGeom prst="rect">
            <a:avLst/>
          </a:prstGeom>
          <a:noFill/>
          <a:ln w="9525">
            <a:noFill/>
            <a:miter lim="800000"/>
            <a:headEnd/>
            <a:tailEnd/>
          </a:ln>
        </p:spPr>
      </p:pic>
      <p:sp>
        <p:nvSpPr>
          <p:cNvPr id="20487" name="Text Box 10"/>
          <p:cNvSpPr txBox="1">
            <a:spLocks noChangeArrowheads="1"/>
          </p:cNvSpPr>
          <p:nvPr/>
        </p:nvSpPr>
        <p:spPr bwMode="auto">
          <a:xfrm>
            <a:off x="3048000" y="5424488"/>
            <a:ext cx="685800" cy="519112"/>
          </a:xfrm>
          <a:prstGeom prst="rect">
            <a:avLst/>
          </a:prstGeom>
          <a:noFill/>
          <a:ln w="9525">
            <a:noFill/>
            <a:miter lim="800000"/>
            <a:headEnd/>
            <a:tailEnd/>
          </a:ln>
        </p:spPr>
        <p:txBody>
          <a:bodyPr>
            <a:spAutoFit/>
          </a:bodyPr>
          <a:lstStyle/>
          <a:p>
            <a:pPr>
              <a:spcBef>
                <a:spcPct val="50000"/>
              </a:spcBef>
            </a:pPr>
            <a:r>
              <a:rPr lang="en-US" sz="2800">
                <a:solidFill>
                  <a:schemeClr val="accent2"/>
                </a:solidFill>
                <a:latin typeface="Comic Sans MS" pitchFamily="66" charset="0"/>
                <a:cs typeface="Times New Roman" pitchFamily="18" charset="0"/>
              </a:rPr>
              <a:t>= </a:t>
            </a:r>
            <a:endParaRPr lang="en-US">
              <a:solidFill>
                <a:srgbClr val="FF3300"/>
              </a:solidFill>
              <a:latin typeface="Comic Sans MS" pitchFamily="66" charset="0"/>
              <a:cs typeface="Times New Roman" pitchFamily="18" charset="0"/>
            </a:endParaRPr>
          </a:p>
        </p:txBody>
      </p:sp>
      <p:sp>
        <p:nvSpPr>
          <p:cNvPr id="20488" name="Rectangle 13"/>
          <p:cNvSpPr>
            <a:spLocks noGrp="1" noChangeArrowheads="1"/>
          </p:cNvSpPr>
          <p:nvPr>
            <p:ph type="title"/>
          </p:nvPr>
        </p:nvSpPr>
        <p:spPr/>
        <p:txBody>
          <a:bodyPr/>
          <a:lstStyle/>
          <a:p>
            <a:r>
              <a:rPr lang="en-US" smtClean="0"/>
              <a:t>Frequency Spectra</a:t>
            </a:r>
          </a:p>
        </p:txBody>
      </p:sp>
      <p:pic>
        <p:nvPicPr>
          <p:cNvPr id="20489" name="Picture 2" descr="File:Waveforms.svg"/>
          <p:cNvPicPr>
            <a:picLocks noChangeAspect="1" noChangeArrowheads="1"/>
          </p:cNvPicPr>
          <p:nvPr/>
        </p:nvPicPr>
        <p:blipFill>
          <a:blip r:embed="rId5" cstate="print"/>
          <a:srcRect l="5263" t="29333" r="46317" b="53333"/>
          <a:stretch>
            <a:fillRect/>
          </a:stretch>
        </p:blipFill>
        <p:spPr bwMode="auto">
          <a:xfrm>
            <a:off x="381000" y="2362200"/>
            <a:ext cx="2286000" cy="17526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ext Box 5"/>
          <p:cNvSpPr txBox="1">
            <a:spLocks noChangeArrowheads="1"/>
          </p:cNvSpPr>
          <p:nvPr/>
        </p:nvSpPr>
        <p:spPr bwMode="auto">
          <a:xfrm>
            <a:off x="3048000" y="3114675"/>
            <a:ext cx="685800" cy="519113"/>
          </a:xfrm>
          <a:prstGeom prst="rect">
            <a:avLst/>
          </a:prstGeom>
          <a:noFill/>
          <a:ln w="9525">
            <a:noFill/>
            <a:miter lim="800000"/>
            <a:headEnd/>
            <a:tailEnd/>
          </a:ln>
        </p:spPr>
        <p:txBody>
          <a:bodyPr>
            <a:spAutoFit/>
          </a:bodyPr>
          <a:lstStyle/>
          <a:p>
            <a:pPr>
              <a:spcBef>
                <a:spcPct val="50000"/>
              </a:spcBef>
            </a:pPr>
            <a:r>
              <a:rPr lang="en-US" sz="2800">
                <a:solidFill>
                  <a:schemeClr val="accent2"/>
                </a:solidFill>
                <a:latin typeface="Comic Sans MS" pitchFamily="66" charset="0"/>
                <a:cs typeface="Times New Roman" pitchFamily="18" charset="0"/>
              </a:rPr>
              <a:t>= </a:t>
            </a:r>
            <a:endParaRPr lang="en-US">
              <a:solidFill>
                <a:srgbClr val="FF3300"/>
              </a:solidFill>
              <a:latin typeface="Comic Sans MS" pitchFamily="66" charset="0"/>
              <a:cs typeface="Times New Roman" pitchFamily="18" charset="0"/>
            </a:endParaRPr>
          </a:p>
        </p:txBody>
      </p:sp>
      <p:sp>
        <p:nvSpPr>
          <p:cNvPr id="21507" name="Text Box 6"/>
          <p:cNvSpPr txBox="1">
            <a:spLocks noChangeArrowheads="1"/>
          </p:cNvSpPr>
          <p:nvPr/>
        </p:nvSpPr>
        <p:spPr bwMode="auto">
          <a:xfrm>
            <a:off x="5943600" y="3190875"/>
            <a:ext cx="685800" cy="519113"/>
          </a:xfrm>
          <a:prstGeom prst="rect">
            <a:avLst/>
          </a:prstGeom>
          <a:noFill/>
          <a:ln w="9525">
            <a:noFill/>
            <a:miter lim="800000"/>
            <a:headEnd/>
            <a:tailEnd/>
          </a:ln>
        </p:spPr>
        <p:txBody>
          <a:bodyPr>
            <a:spAutoFit/>
          </a:bodyPr>
          <a:lstStyle/>
          <a:p>
            <a:pPr>
              <a:spcBef>
                <a:spcPct val="50000"/>
              </a:spcBef>
            </a:pPr>
            <a:r>
              <a:rPr lang="en-US" sz="2800">
                <a:solidFill>
                  <a:schemeClr val="accent2"/>
                </a:solidFill>
                <a:latin typeface="Comic Sans MS" pitchFamily="66" charset="0"/>
                <a:cs typeface="Times New Roman" pitchFamily="18" charset="0"/>
              </a:rPr>
              <a:t>+</a:t>
            </a:r>
            <a:endParaRPr lang="en-US">
              <a:solidFill>
                <a:srgbClr val="FF3300"/>
              </a:solidFill>
              <a:latin typeface="Comic Sans MS" pitchFamily="66" charset="0"/>
              <a:cs typeface="Times New Roman" pitchFamily="18" charset="0"/>
            </a:endParaRPr>
          </a:p>
        </p:txBody>
      </p:sp>
      <p:sp>
        <p:nvSpPr>
          <p:cNvPr id="21508" name="Text Box 7"/>
          <p:cNvSpPr txBox="1">
            <a:spLocks noChangeArrowheads="1"/>
          </p:cNvSpPr>
          <p:nvPr/>
        </p:nvSpPr>
        <p:spPr bwMode="auto">
          <a:xfrm>
            <a:off x="3048000" y="5424488"/>
            <a:ext cx="685800" cy="519112"/>
          </a:xfrm>
          <a:prstGeom prst="rect">
            <a:avLst/>
          </a:prstGeom>
          <a:noFill/>
          <a:ln w="9525">
            <a:noFill/>
            <a:miter lim="800000"/>
            <a:headEnd/>
            <a:tailEnd/>
          </a:ln>
        </p:spPr>
        <p:txBody>
          <a:bodyPr>
            <a:spAutoFit/>
          </a:bodyPr>
          <a:lstStyle/>
          <a:p>
            <a:pPr>
              <a:spcBef>
                <a:spcPct val="50000"/>
              </a:spcBef>
            </a:pPr>
            <a:r>
              <a:rPr lang="en-US" sz="2800">
                <a:solidFill>
                  <a:schemeClr val="accent2"/>
                </a:solidFill>
                <a:latin typeface="Comic Sans MS" pitchFamily="66" charset="0"/>
                <a:cs typeface="Times New Roman" pitchFamily="18" charset="0"/>
              </a:rPr>
              <a:t>= </a:t>
            </a:r>
            <a:endParaRPr lang="en-US">
              <a:solidFill>
                <a:srgbClr val="FF3300"/>
              </a:solidFill>
              <a:latin typeface="Comic Sans MS" pitchFamily="66" charset="0"/>
              <a:cs typeface="Times New Roman" pitchFamily="18" charset="0"/>
            </a:endParaRPr>
          </a:p>
        </p:txBody>
      </p:sp>
      <p:pic>
        <p:nvPicPr>
          <p:cNvPr id="21509" name="Picture 8" descr="a6"/>
          <p:cNvPicPr>
            <a:picLocks noChangeAspect="1" noChangeArrowheads="1"/>
          </p:cNvPicPr>
          <p:nvPr/>
        </p:nvPicPr>
        <p:blipFill>
          <a:blip r:embed="rId2" cstate="print"/>
          <a:srcRect/>
          <a:stretch>
            <a:fillRect/>
          </a:stretch>
        </p:blipFill>
        <p:spPr bwMode="auto">
          <a:xfrm>
            <a:off x="3429000" y="2398713"/>
            <a:ext cx="2438400" cy="2097087"/>
          </a:xfrm>
          <a:prstGeom prst="rect">
            <a:avLst/>
          </a:prstGeom>
          <a:noFill/>
          <a:ln w="9525">
            <a:noFill/>
            <a:miter lim="800000"/>
            <a:headEnd/>
            <a:tailEnd/>
          </a:ln>
        </p:spPr>
      </p:pic>
      <p:pic>
        <p:nvPicPr>
          <p:cNvPr id="21510" name="Picture 9" descr="a30"/>
          <p:cNvPicPr>
            <a:picLocks noChangeAspect="1" noChangeArrowheads="1"/>
          </p:cNvPicPr>
          <p:nvPr/>
        </p:nvPicPr>
        <p:blipFill>
          <a:blip r:embed="rId3" cstate="print"/>
          <a:srcRect/>
          <a:stretch>
            <a:fillRect/>
          </a:stretch>
        </p:blipFill>
        <p:spPr bwMode="auto">
          <a:xfrm>
            <a:off x="3429000" y="4681538"/>
            <a:ext cx="2514600" cy="1947862"/>
          </a:xfrm>
          <a:prstGeom prst="rect">
            <a:avLst/>
          </a:prstGeom>
          <a:noFill/>
          <a:ln w="9525">
            <a:noFill/>
            <a:miter lim="800000"/>
            <a:headEnd/>
            <a:tailEnd/>
          </a:ln>
        </p:spPr>
      </p:pic>
      <p:pic>
        <p:nvPicPr>
          <p:cNvPr id="21511" name="Picture 10" descr="a35"/>
          <p:cNvPicPr>
            <a:picLocks noChangeAspect="1" noChangeArrowheads="1"/>
          </p:cNvPicPr>
          <p:nvPr/>
        </p:nvPicPr>
        <p:blipFill>
          <a:blip r:embed="rId4" cstate="print"/>
          <a:srcRect/>
          <a:stretch>
            <a:fillRect/>
          </a:stretch>
        </p:blipFill>
        <p:spPr bwMode="auto">
          <a:xfrm>
            <a:off x="6324600" y="2476500"/>
            <a:ext cx="2438400" cy="1943100"/>
          </a:xfrm>
          <a:prstGeom prst="rect">
            <a:avLst/>
          </a:prstGeom>
          <a:noFill/>
          <a:ln w="9525">
            <a:noFill/>
            <a:miter lim="800000"/>
            <a:headEnd/>
            <a:tailEnd/>
          </a:ln>
        </p:spPr>
      </p:pic>
      <p:sp>
        <p:nvSpPr>
          <p:cNvPr id="21512" name="Rectangle 13"/>
          <p:cNvSpPr>
            <a:spLocks noGrp="1" noChangeArrowheads="1"/>
          </p:cNvSpPr>
          <p:nvPr>
            <p:ph type="title"/>
          </p:nvPr>
        </p:nvSpPr>
        <p:spPr/>
        <p:txBody>
          <a:bodyPr/>
          <a:lstStyle/>
          <a:p>
            <a:r>
              <a:rPr lang="en-US" smtClean="0"/>
              <a:t>Frequency Spectra</a:t>
            </a:r>
          </a:p>
        </p:txBody>
      </p:sp>
      <p:pic>
        <p:nvPicPr>
          <p:cNvPr id="21513" name="Picture 2" descr="File:Waveforms.svg"/>
          <p:cNvPicPr>
            <a:picLocks noChangeAspect="1" noChangeArrowheads="1"/>
          </p:cNvPicPr>
          <p:nvPr/>
        </p:nvPicPr>
        <p:blipFill>
          <a:blip r:embed="rId5" cstate="print"/>
          <a:srcRect l="5263" t="29333" r="46317" b="53333"/>
          <a:stretch>
            <a:fillRect/>
          </a:stretch>
        </p:blipFill>
        <p:spPr bwMode="auto">
          <a:xfrm>
            <a:off x="381000" y="2362200"/>
            <a:ext cx="2286000" cy="17526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ext Box 5"/>
          <p:cNvSpPr txBox="1">
            <a:spLocks noChangeArrowheads="1"/>
          </p:cNvSpPr>
          <p:nvPr/>
        </p:nvSpPr>
        <p:spPr bwMode="auto">
          <a:xfrm>
            <a:off x="3048000" y="3114675"/>
            <a:ext cx="685800" cy="519113"/>
          </a:xfrm>
          <a:prstGeom prst="rect">
            <a:avLst/>
          </a:prstGeom>
          <a:noFill/>
          <a:ln w="9525">
            <a:noFill/>
            <a:miter lim="800000"/>
            <a:headEnd/>
            <a:tailEnd/>
          </a:ln>
        </p:spPr>
        <p:txBody>
          <a:bodyPr>
            <a:spAutoFit/>
          </a:bodyPr>
          <a:lstStyle/>
          <a:p>
            <a:pPr>
              <a:spcBef>
                <a:spcPct val="50000"/>
              </a:spcBef>
            </a:pPr>
            <a:r>
              <a:rPr lang="en-US" sz="2800">
                <a:solidFill>
                  <a:schemeClr val="accent2"/>
                </a:solidFill>
                <a:latin typeface="Comic Sans MS" pitchFamily="66" charset="0"/>
                <a:cs typeface="Times New Roman" pitchFamily="18" charset="0"/>
              </a:rPr>
              <a:t>= </a:t>
            </a:r>
            <a:endParaRPr lang="en-US">
              <a:solidFill>
                <a:srgbClr val="FF3300"/>
              </a:solidFill>
              <a:latin typeface="Comic Sans MS" pitchFamily="66" charset="0"/>
              <a:cs typeface="Times New Roman" pitchFamily="18" charset="0"/>
            </a:endParaRPr>
          </a:p>
        </p:txBody>
      </p:sp>
      <p:sp>
        <p:nvSpPr>
          <p:cNvPr id="22531" name="Text Box 6"/>
          <p:cNvSpPr txBox="1">
            <a:spLocks noChangeArrowheads="1"/>
          </p:cNvSpPr>
          <p:nvPr/>
        </p:nvSpPr>
        <p:spPr bwMode="auto">
          <a:xfrm>
            <a:off x="5943600" y="3190875"/>
            <a:ext cx="685800" cy="519113"/>
          </a:xfrm>
          <a:prstGeom prst="rect">
            <a:avLst/>
          </a:prstGeom>
          <a:noFill/>
          <a:ln w="9525">
            <a:noFill/>
            <a:miter lim="800000"/>
            <a:headEnd/>
            <a:tailEnd/>
          </a:ln>
        </p:spPr>
        <p:txBody>
          <a:bodyPr>
            <a:spAutoFit/>
          </a:bodyPr>
          <a:lstStyle/>
          <a:p>
            <a:pPr>
              <a:spcBef>
                <a:spcPct val="50000"/>
              </a:spcBef>
            </a:pPr>
            <a:r>
              <a:rPr lang="en-US" sz="2800">
                <a:solidFill>
                  <a:schemeClr val="accent2"/>
                </a:solidFill>
                <a:latin typeface="Comic Sans MS" pitchFamily="66" charset="0"/>
                <a:cs typeface="Times New Roman" pitchFamily="18" charset="0"/>
              </a:rPr>
              <a:t>+</a:t>
            </a:r>
            <a:endParaRPr lang="en-US">
              <a:solidFill>
                <a:srgbClr val="FF3300"/>
              </a:solidFill>
              <a:latin typeface="Comic Sans MS" pitchFamily="66" charset="0"/>
              <a:cs typeface="Times New Roman" pitchFamily="18" charset="0"/>
            </a:endParaRPr>
          </a:p>
        </p:txBody>
      </p:sp>
      <p:sp>
        <p:nvSpPr>
          <p:cNvPr id="22532" name="Text Box 7"/>
          <p:cNvSpPr txBox="1">
            <a:spLocks noChangeArrowheads="1"/>
          </p:cNvSpPr>
          <p:nvPr/>
        </p:nvSpPr>
        <p:spPr bwMode="auto">
          <a:xfrm>
            <a:off x="3048000" y="5424488"/>
            <a:ext cx="685800" cy="519112"/>
          </a:xfrm>
          <a:prstGeom prst="rect">
            <a:avLst/>
          </a:prstGeom>
          <a:noFill/>
          <a:ln w="9525">
            <a:noFill/>
            <a:miter lim="800000"/>
            <a:headEnd/>
            <a:tailEnd/>
          </a:ln>
        </p:spPr>
        <p:txBody>
          <a:bodyPr>
            <a:spAutoFit/>
          </a:bodyPr>
          <a:lstStyle/>
          <a:p>
            <a:pPr>
              <a:spcBef>
                <a:spcPct val="50000"/>
              </a:spcBef>
            </a:pPr>
            <a:r>
              <a:rPr lang="en-US" sz="2800">
                <a:solidFill>
                  <a:schemeClr val="accent2"/>
                </a:solidFill>
                <a:latin typeface="Comic Sans MS" pitchFamily="66" charset="0"/>
                <a:cs typeface="Times New Roman" pitchFamily="18" charset="0"/>
              </a:rPr>
              <a:t>= </a:t>
            </a:r>
            <a:endParaRPr lang="en-US">
              <a:solidFill>
                <a:srgbClr val="FF3300"/>
              </a:solidFill>
              <a:latin typeface="Comic Sans MS" pitchFamily="66" charset="0"/>
              <a:cs typeface="Times New Roman" pitchFamily="18" charset="0"/>
            </a:endParaRPr>
          </a:p>
        </p:txBody>
      </p:sp>
      <p:pic>
        <p:nvPicPr>
          <p:cNvPr id="22533" name="Picture 8" descr="a30"/>
          <p:cNvPicPr>
            <a:picLocks noChangeAspect="1" noChangeArrowheads="1"/>
          </p:cNvPicPr>
          <p:nvPr/>
        </p:nvPicPr>
        <p:blipFill>
          <a:blip r:embed="rId2" cstate="print"/>
          <a:srcRect/>
          <a:stretch>
            <a:fillRect/>
          </a:stretch>
        </p:blipFill>
        <p:spPr bwMode="auto">
          <a:xfrm>
            <a:off x="3429000" y="2514600"/>
            <a:ext cx="2514600" cy="1947863"/>
          </a:xfrm>
          <a:prstGeom prst="rect">
            <a:avLst/>
          </a:prstGeom>
          <a:noFill/>
          <a:ln w="9525">
            <a:noFill/>
            <a:miter lim="800000"/>
            <a:headEnd/>
            <a:tailEnd/>
          </a:ln>
        </p:spPr>
      </p:pic>
      <p:pic>
        <p:nvPicPr>
          <p:cNvPr id="22534" name="Picture 9" descr="a31"/>
          <p:cNvPicPr>
            <a:picLocks noChangeAspect="1" noChangeArrowheads="1"/>
          </p:cNvPicPr>
          <p:nvPr/>
        </p:nvPicPr>
        <p:blipFill>
          <a:blip r:embed="rId3" cstate="print"/>
          <a:srcRect/>
          <a:stretch>
            <a:fillRect/>
          </a:stretch>
        </p:blipFill>
        <p:spPr bwMode="auto">
          <a:xfrm>
            <a:off x="3429000" y="4665663"/>
            <a:ext cx="2514600" cy="1963737"/>
          </a:xfrm>
          <a:prstGeom prst="rect">
            <a:avLst/>
          </a:prstGeom>
          <a:noFill/>
          <a:ln w="9525">
            <a:noFill/>
            <a:miter lim="800000"/>
            <a:headEnd/>
            <a:tailEnd/>
          </a:ln>
        </p:spPr>
      </p:pic>
      <p:pic>
        <p:nvPicPr>
          <p:cNvPr id="22535" name="Picture 10" descr="a36"/>
          <p:cNvPicPr>
            <a:picLocks noChangeAspect="1" noChangeArrowheads="1"/>
          </p:cNvPicPr>
          <p:nvPr/>
        </p:nvPicPr>
        <p:blipFill>
          <a:blip r:embed="rId4" cstate="print"/>
          <a:srcRect/>
          <a:stretch>
            <a:fillRect/>
          </a:stretch>
        </p:blipFill>
        <p:spPr bwMode="auto">
          <a:xfrm>
            <a:off x="6248400" y="2514600"/>
            <a:ext cx="2514600" cy="1978025"/>
          </a:xfrm>
          <a:prstGeom prst="rect">
            <a:avLst/>
          </a:prstGeom>
          <a:noFill/>
          <a:ln w="9525">
            <a:noFill/>
            <a:miter lim="800000"/>
            <a:headEnd/>
            <a:tailEnd/>
          </a:ln>
        </p:spPr>
      </p:pic>
      <p:sp>
        <p:nvSpPr>
          <p:cNvPr id="22536" name="Rectangle 13"/>
          <p:cNvSpPr>
            <a:spLocks noGrp="1" noChangeArrowheads="1"/>
          </p:cNvSpPr>
          <p:nvPr>
            <p:ph type="title"/>
          </p:nvPr>
        </p:nvSpPr>
        <p:spPr/>
        <p:txBody>
          <a:bodyPr/>
          <a:lstStyle/>
          <a:p>
            <a:r>
              <a:rPr lang="en-US" smtClean="0"/>
              <a:t>Frequency Spectra</a:t>
            </a:r>
          </a:p>
        </p:txBody>
      </p:sp>
      <p:pic>
        <p:nvPicPr>
          <p:cNvPr id="22537" name="Picture 2" descr="File:Waveforms.svg"/>
          <p:cNvPicPr>
            <a:picLocks noChangeAspect="1" noChangeArrowheads="1"/>
          </p:cNvPicPr>
          <p:nvPr/>
        </p:nvPicPr>
        <p:blipFill>
          <a:blip r:embed="rId5" cstate="print"/>
          <a:srcRect l="5263" t="29333" r="46317" b="53333"/>
          <a:stretch>
            <a:fillRect/>
          </a:stretch>
        </p:blipFill>
        <p:spPr bwMode="auto">
          <a:xfrm>
            <a:off x="381000" y="2362200"/>
            <a:ext cx="2286000" cy="17526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ext Box 5"/>
          <p:cNvSpPr txBox="1">
            <a:spLocks noChangeArrowheads="1"/>
          </p:cNvSpPr>
          <p:nvPr/>
        </p:nvSpPr>
        <p:spPr bwMode="auto">
          <a:xfrm>
            <a:off x="3048000" y="3114675"/>
            <a:ext cx="685800" cy="519113"/>
          </a:xfrm>
          <a:prstGeom prst="rect">
            <a:avLst/>
          </a:prstGeom>
          <a:noFill/>
          <a:ln w="9525">
            <a:noFill/>
            <a:miter lim="800000"/>
            <a:headEnd/>
            <a:tailEnd/>
          </a:ln>
        </p:spPr>
        <p:txBody>
          <a:bodyPr>
            <a:spAutoFit/>
          </a:bodyPr>
          <a:lstStyle/>
          <a:p>
            <a:pPr>
              <a:spcBef>
                <a:spcPct val="50000"/>
              </a:spcBef>
            </a:pPr>
            <a:r>
              <a:rPr lang="en-US" sz="2800">
                <a:solidFill>
                  <a:schemeClr val="accent2"/>
                </a:solidFill>
                <a:latin typeface="Comic Sans MS" pitchFamily="66" charset="0"/>
                <a:cs typeface="Times New Roman" pitchFamily="18" charset="0"/>
              </a:rPr>
              <a:t>= </a:t>
            </a:r>
            <a:endParaRPr lang="en-US">
              <a:solidFill>
                <a:srgbClr val="FF3300"/>
              </a:solidFill>
              <a:latin typeface="Comic Sans MS" pitchFamily="66" charset="0"/>
              <a:cs typeface="Times New Roman" pitchFamily="18" charset="0"/>
            </a:endParaRPr>
          </a:p>
        </p:txBody>
      </p:sp>
      <p:sp>
        <p:nvSpPr>
          <p:cNvPr id="23555" name="Text Box 6"/>
          <p:cNvSpPr txBox="1">
            <a:spLocks noChangeArrowheads="1"/>
          </p:cNvSpPr>
          <p:nvPr/>
        </p:nvSpPr>
        <p:spPr bwMode="auto">
          <a:xfrm>
            <a:off x="5943600" y="3190875"/>
            <a:ext cx="685800" cy="519113"/>
          </a:xfrm>
          <a:prstGeom prst="rect">
            <a:avLst/>
          </a:prstGeom>
          <a:noFill/>
          <a:ln w="9525">
            <a:noFill/>
            <a:miter lim="800000"/>
            <a:headEnd/>
            <a:tailEnd/>
          </a:ln>
        </p:spPr>
        <p:txBody>
          <a:bodyPr>
            <a:spAutoFit/>
          </a:bodyPr>
          <a:lstStyle/>
          <a:p>
            <a:pPr>
              <a:spcBef>
                <a:spcPct val="50000"/>
              </a:spcBef>
            </a:pPr>
            <a:r>
              <a:rPr lang="en-US" sz="2800">
                <a:solidFill>
                  <a:schemeClr val="accent2"/>
                </a:solidFill>
                <a:latin typeface="Comic Sans MS" pitchFamily="66" charset="0"/>
                <a:cs typeface="Times New Roman" pitchFamily="18" charset="0"/>
              </a:rPr>
              <a:t>+</a:t>
            </a:r>
            <a:endParaRPr lang="en-US">
              <a:solidFill>
                <a:srgbClr val="FF3300"/>
              </a:solidFill>
              <a:latin typeface="Comic Sans MS" pitchFamily="66" charset="0"/>
              <a:cs typeface="Times New Roman" pitchFamily="18" charset="0"/>
            </a:endParaRPr>
          </a:p>
        </p:txBody>
      </p:sp>
      <p:sp>
        <p:nvSpPr>
          <p:cNvPr id="23556" name="Text Box 7"/>
          <p:cNvSpPr txBox="1">
            <a:spLocks noChangeArrowheads="1"/>
          </p:cNvSpPr>
          <p:nvPr/>
        </p:nvSpPr>
        <p:spPr bwMode="auto">
          <a:xfrm>
            <a:off x="3048000" y="5424488"/>
            <a:ext cx="685800" cy="519112"/>
          </a:xfrm>
          <a:prstGeom prst="rect">
            <a:avLst/>
          </a:prstGeom>
          <a:noFill/>
          <a:ln w="9525">
            <a:noFill/>
            <a:miter lim="800000"/>
            <a:headEnd/>
            <a:tailEnd/>
          </a:ln>
        </p:spPr>
        <p:txBody>
          <a:bodyPr>
            <a:spAutoFit/>
          </a:bodyPr>
          <a:lstStyle/>
          <a:p>
            <a:pPr>
              <a:spcBef>
                <a:spcPct val="50000"/>
              </a:spcBef>
            </a:pPr>
            <a:r>
              <a:rPr lang="en-US" sz="2800">
                <a:solidFill>
                  <a:schemeClr val="accent2"/>
                </a:solidFill>
                <a:latin typeface="Comic Sans MS" pitchFamily="66" charset="0"/>
                <a:cs typeface="Times New Roman" pitchFamily="18" charset="0"/>
              </a:rPr>
              <a:t>= </a:t>
            </a:r>
            <a:endParaRPr lang="en-US">
              <a:solidFill>
                <a:srgbClr val="FF3300"/>
              </a:solidFill>
              <a:latin typeface="Comic Sans MS" pitchFamily="66" charset="0"/>
              <a:cs typeface="Times New Roman" pitchFamily="18" charset="0"/>
            </a:endParaRPr>
          </a:p>
        </p:txBody>
      </p:sp>
      <p:pic>
        <p:nvPicPr>
          <p:cNvPr id="23557" name="Picture 8" descr="a32"/>
          <p:cNvPicPr>
            <a:picLocks noChangeAspect="1" noChangeArrowheads="1"/>
          </p:cNvPicPr>
          <p:nvPr/>
        </p:nvPicPr>
        <p:blipFill>
          <a:blip r:embed="rId2" cstate="print"/>
          <a:srcRect/>
          <a:stretch>
            <a:fillRect/>
          </a:stretch>
        </p:blipFill>
        <p:spPr bwMode="auto">
          <a:xfrm>
            <a:off x="3429000" y="2463800"/>
            <a:ext cx="2571750" cy="2032000"/>
          </a:xfrm>
          <a:prstGeom prst="rect">
            <a:avLst/>
          </a:prstGeom>
          <a:noFill/>
          <a:ln w="9525">
            <a:noFill/>
            <a:miter lim="800000"/>
            <a:headEnd/>
            <a:tailEnd/>
          </a:ln>
        </p:spPr>
      </p:pic>
      <p:pic>
        <p:nvPicPr>
          <p:cNvPr id="23558" name="Picture 9" descr="a38"/>
          <p:cNvPicPr>
            <a:picLocks noChangeAspect="1" noChangeArrowheads="1"/>
          </p:cNvPicPr>
          <p:nvPr/>
        </p:nvPicPr>
        <p:blipFill>
          <a:blip r:embed="rId3" cstate="print"/>
          <a:srcRect/>
          <a:stretch>
            <a:fillRect/>
          </a:stretch>
        </p:blipFill>
        <p:spPr bwMode="auto">
          <a:xfrm>
            <a:off x="6248400" y="2438400"/>
            <a:ext cx="2600325" cy="2060575"/>
          </a:xfrm>
          <a:prstGeom prst="rect">
            <a:avLst/>
          </a:prstGeom>
          <a:noFill/>
          <a:ln w="9525">
            <a:noFill/>
            <a:miter lim="800000"/>
            <a:headEnd/>
            <a:tailEnd/>
          </a:ln>
        </p:spPr>
      </p:pic>
      <p:pic>
        <p:nvPicPr>
          <p:cNvPr id="23559" name="Picture 10" descr="kk1"/>
          <p:cNvPicPr>
            <a:picLocks noChangeAspect="1" noChangeArrowheads="1"/>
          </p:cNvPicPr>
          <p:nvPr/>
        </p:nvPicPr>
        <p:blipFill>
          <a:blip r:embed="rId4" cstate="print"/>
          <a:srcRect/>
          <a:stretch>
            <a:fillRect/>
          </a:stretch>
        </p:blipFill>
        <p:spPr bwMode="auto">
          <a:xfrm>
            <a:off x="3467100" y="4668838"/>
            <a:ext cx="2552700" cy="2001837"/>
          </a:xfrm>
          <a:prstGeom prst="rect">
            <a:avLst/>
          </a:prstGeom>
          <a:noFill/>
          <a:ln w="9525">
            <a:noFill/>
            <a:miter lim="800000"/>
            <a:headEnd/>
            <a:tailEnd/>
          </a:ln>
        </p:spPr>
      </p:pic>
      <p:sp>
        <p:nvSpPr>
          <p:cNvPr id="23560" name="Rectangle 14"/>
          <p:cNvSpPr>
            <a:spLocks noGrp="1" noChangeArrowheads="1"/>
          </p:cNvSpPr>
          <p:nvPr>
            <p:ph type="title"/>
          </p:nvPr>
        </p:nvSpPr>
        <p:spPr/>
        <p:txBody>
          <a:bodyPr/>
          <a:lstStyle/>
          <a:p>
            <a:r>
              <a:rPr lang="en-US" smtClean="0"/>
              <a:t>Frequency Spectra</a:t>
            </a:r>
          </a:p>
        </p:txBody>
      </p:sp>
      <p:pic>
        <p:nvPicPr>
          <p:cNvPr id="23561" name="Picture 2" descr="File:Waveforms.svg"/>
          <p:cNvPicPr>
            <a:picLocks noChangeAspect="1" noChangeArrowheads="1"/>
          </p:cNvPicPr>
          <p:nvPr/>
        </p:nvPicPr>
        <p:blipFill>
          <a:blip r:embed="rId5" cstate="print"/>
          <a:srcRect l="5263" t="29333" r="46317" b="53333"/>
          <a:stretch>
            <a:fillRect/>
          </a:stretch>
        </p:blipFill>
        <p:spPr bwMode="auto">
          <a:xfrm>
            <a:off x="381000" y="2362200"/>
            <a:ext cx="2286000" cy="17526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ext Box 5"/>
          <p:cNvSpPr txBox="1">
            <a:spLocks noChangeArrowheads="1"/>
          </p:cNvSpPr>
          <p:nvPr/>
        </p:nvSpPr>
        <p:spPr bwMode="auto">
          <a:xfrm>
            <a:off x="3048000" y="3114675"/>
            <a:ext cx="685800" cy="519113"/>
          </a:xfrm>
          <a:prstGeom prst="rect">
            <a:avLst/>
          </a:prstGeom>
          <a:noFill/>
          <a:ln w="9525">
            <a:noFill/>
            <a:miter lim="800000"/>
            <a:headEnd/>
            <a:tailEnd/>
          </a:ln>
        </p:spPr>
        <p:txBody>
          <a:bodyPr>
            <a:spAutoFit/>
          </a:bodyPr>
          <a:lstStyle/>
          <a:p>
            <a:pPr>
              <a:spcBef>
                <a:spcPct val="50000"/>
              </a:spcBef>
            </a:pPr>
            <a:r>
              <a:rPr lang="en-US" sz="2800">
                <a:solidFill>
                  <a:schemeClr val="accent2"/>
                </a:solidFill>
                <a:latin typeface="Comic Sans MS" pitchFamily="66" charset="0"/>
                <a:cs typeface="Times New Roman" pitchFamily="18" charset="0"/>
              </a:rPr>
              <a:t>= </a:t>
            </a:r>
            <a:endParaRPr lang="en-US">
              <a:solidFill>
                <a:srgbClr val="FF3300"/>
              </a:solidFill>
              <a:latin typeface="Comic Sans MS" pitchFamily="66" charset="0"/>
              <a:cs typeface="Times New Roman" pitchFamily="18" charset="0"/>
            </a:endParaRPr>
          </a:p>
        </p:txBody>
      </p:sp>
      <p:sp>
        <p:nvSpPr>
          <p:cNvPr id="24579" name="Text Box 6"/>
          <p:cNvSpPr txBox="1">
            <a:spLocks noChangeArrowheads="1"/>
          </p:cNvSpPr>
          <p:nvPr/>
        </p:nvSpPr>
        <p:spPr bwMode="auto">
          <a:xfrm>
            <a:off x="5943600" y="3190875"/>
            <a:ext cx="685800" cy="519113"/>
          </a:xfrm>
          <a:prstGeom prst="rect">
            <a:avLst/>
          </a:prstGeom>
          <a:noFill/>
          <a:ln w="9525">
            <a:noFill/>
            <a:miter lim="800000"/>
            <a:headEnd/>
            <a:tailEnd/>
          </a:ln>
        </p:spPr>
        <p:txBody>
          <a:bodyPr>
            <a:spAutoFit/>
          </a:bodyPr>
          <a:lstStyle/>
          <a:p>
            <a:pPr>
              <a:spcBef>
                <a:spcPct val="50000"/>
              </a:spcBef>
            </a:pPr>
            <a:r>
              <a:rPr lang="en-US" sz="2800">
                <a:solidFill>
                  <a:schemeClr val="accent2"/>
                </a:solidFill>
                <a:latin typeface="Comic Sans MS" pitchFamily="66" charset="0"/>
                <a:cs typeface="Times New Roman" pitchFamily="18" charset="0"/>
              </a:rPr>
              <a:t>+</a:t>
            </a:r>
            <a:endParaRPr lang="en-US">
              <a:solidFill>
                <a:srgbClr val="FF3300"/>
              </a:solidFill>
              <a:latin typeface="Comic Sans MS" pitchFamily="66" charset="0"/>
              <a:cs typeface="Times New Roman" pitchFamily="18" charset="0"/>
            </a:endParaRPr>
          </a:p>
        </p:txBody>
      </p:sp>
      <p:sp>
        <p:nvSpPr>
          <p:cNvPr id="24580" name="Text Box 7"/>
          <p:cNvSpPr txBox="1">
            <a:spLocks noChangeArrowheads="1"/>
          </p:cNvSpPr>
          <p:nvPr/>
        </p:nvSpPr>
        <p:spPr bwMode="auto">
          <a:xfrm>
            <a:off x="3086100" y="5360988"/>
            <a:ext cx="685800" cy="519112"/>
          </a:xfrm>
          <a:prstGeom prst="rect">
            <a:avLst/>
          </a:prstGeom>
          <a:noFill/>
          <a:ln w="9525">
            <a:noFill/>
            <a:miter lim="800000"/>
            <a:headEnd/>
            <a:tailEnd/>
          </a:ln>
        </p:spPr>
        <p:txBody>
          <a:bodyPr>
            <a:spAutoFit/>
          </a:bodyPr>
          <a:lstStyle/>
          <a:p>
            <a:pPr>
              <a:spcBef>
                <a:spcPct val="50000"/>
              </a:spcBef>
            </a:pPr>
            <a:r>
              <a:rPr lang="en-US" sz="2800">
                <a:solidFill>
                  <a:schemeClr val="accent2"/>
                </a:solidFill>
                <a:latin typeface="Comic Sans MS" pitchFamily="66" charset="0"/>
                <a:cs typeface="Times New Roman" pitchFamily="18" charset="0"/>
              </a:rPr>
              <a:t>= </a:t>
            </a:r>
            <a:endParaRPr lang="en-US">
              <a:solidFill>
                <a:srgbClr val="FF3300"/>
              </a:solidFill>
              <a:latin typeface="Comic Sans MS" pitchFamily="66" charset="0"/>
              <a:cs typeface="Times New Roman" pitchFamily="18" charset="0"/>
            </a:endParaRPr>
          </a:p>
        </p:txBody>
      </p:sp>
      <p:pic>
        <p:nvPicPr>
          <p:cNvPr id="24581" name="Picture 8" descr="a39"/>
          <p:cNvPicPr>
            <a:picLocks noChangeAspect="1" noChangeArrowheads="1"/>
          </p:cNvPicPr>
          <p:nvPr/>
        </p:nvPicPr>
        <p:blipFill>
          <a:blip r:embed="rId2" cstate="print"/>
          <a:srcRect/>
          <a:stretch>
            <a:fillRect/>
          </a:stretch>
        </p:blipFill>
        <p:spPr bwMode="auto">
          <a:xfrm>
            <a:off x="6248400" y="2446338"/>
            <a:ext cx="2590800" cy="2038350"/>
          </a:xfrm>
          <a:prstGeom prst="rect">
            <a:avLst/>
          </a:prstGeom>
          <a:noFill/>
          <a:ln w="9525">
            <a:noFill/>
            <a:miter lim="800000"/>
            <a:headEnd/>
            <a:tailEnd/>
          </a:ln>
        </p:spPr>
      </p:pic>
      <p:pic>
        <p:nvPicPr>
          <p:cNvPr id="24582" name="Picture 9" descr="a34"/>
          <p:cNvPicPr>
            <a:picLocks noChangeAspect="1" noChangeArrowheads="1"/>
          </p:cNvPicPr>
          <p:nvPr/>
        </p:nvPicPr>
        <p:blipFill>
          <a:blip r:embed="rId3" cstate="print"/>
          <a:srcRect/>
          <a:stretch>
            <a:fillRect/>
          </a:stretch>
        </p:blipFill>
        <p:spPr bwMode="auto">
          <a:xfrm>
            <a:off x="3467100" y="4668838"/>
            <a:ext cx="2514600" cy="1973262"/>
          </a:xfrm>
          <a:prstGeom prst="rect">
            <a:avLst/>
          </a:prstGeom>
          <a:noFill/>
          <a:ln w="9525">
            <a:noFill/>
            <a:miter lim="800000"/>
            <a:headEnd/>
            <a:tailEnd/>
          </a:ln>
        </p:spPr>
      </p:pic>
      <p:pic>
        <p:nvPicPr>
          <p:cNvPr id="24583" name="Picture 10" descr="kk1"/>
          <p:cNvPicPr>
            <a:picLocks noChangeAspect="1" noChangeArrowheads="1"/>
          </p:cNvPicPr>
          <p:nvPr/>
        </p:nvPicPr>
        <p:blipFill>
          <a:blip r:embed="rId4" cstate="print"/>
          <a:srcRect/>
          <a:stretch>
            <a:fillRect/>
          </a:stretch>
        </p:blipFill>
        <p:spPr bwMode="auto">
          <a:xfrm>
            <a:off x="3429000" y="2446338"/>
            <a:ext cx="2601913" cy="2039937"/>
          </a:xfrm>
          <a:prstGeom prst="rect">
            <a:avLst/>
          </a:prstGeom>
          <a:noFill/>
          <a:ln w="9525">
            <a:noFill/>
            <a:miter lim="800000"/>
            <a:headEnd/>
            <a:tailEnd/>
          </a:ln>
        </p:spPr>
      </p:pic>
      <p:sp>
        <p:nvSpPr>
          <p:cNvPr id="24584" name="Rectangle 12"/>
          <p:cNvSpPr>
            <a:spLocks noGrp="1" noChangeArrowheads="1"/>
          </p:cNvSpPr>
          <p:nvPr>
            <p:ph type="body" idx="1"/>
          </p:nvPr>
        </p:nvSpPr>
        <p:spPr/>
        <p:txBody>
          <a:bodyPr/>
          <a:lstStyle/>
          <a:p>
            <a:pPr>
              <a:buFont typeface="Arial" charset="0"/>
              <a:buNone/>
            </a:pPr>
            <a:endParaRPr lang="ru-RU" smtClean="0"/>
          </a:p>
        </p:txBody>
      </p:sp>
      <p:sp>
        <p:nvSpPr>
          <p:cNvPr id="24585" name="Rectangle 14"/>
          <p:cNvSpPr>
            <a:spLocks noGrp="1" noChangeArrowheads="1"/>
          </p:cNvSpPr>
          <p:nvPr>
            <p:ph type="title"/>
          </p:nvPr>
        </p:nvSpPr>
        <p:spPr/>
        <p:txBody>
          <a:bodyPr/>
          <a:lstStyle/>
          <a:p>
            <a:r>
              <a:rPr lang="en-US" smtClean="0"/>
              <a:t>Frequency Spectra</a:t>
            </a:r>
          </a:p>
        </p:txBody>
      </p:sp>
      <p:pic>
        <p:nvPicPr>
          <p:cNvPr id="24586" name="Picture 2" descr="File:Waveforms.svg"/>
          <p:cNvPicPr>
            <a:picLocks noChangeAspect="1" noChangeArrowheads="1"/>
          </p:cNvPicPr>
          <p:nvPr/>
        </p:nvPicPr>
        <p:blipFill>
          <a:blip r:embed="rId5" cstate="print"/>
          <a:srcRect l="5263" t="29333" r="46317" b="53333"/>
          <a:stretch>
            <a:fillRect/>
          </a:stretch>
        </p:blipFill>
        <p:spPr bwMode="auto">
          <a:xfrm>
            <a:off x="381000" y="2362200"/>
            <a:ext cx="2286000" cy="17526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p:txBody>
          <a:bodyPr/>
          <a:lstStyle/>
          <a:p>
            <a:r>
              <a:rPr lang="en-US" smtClean="0"/>
              <a:t>Review: questions</a:t>
            </a:r>
          </a:p>
        </p:txBody>
      </p:sp>
      <p:sp>
        <p:nvSpPr>
          <p:cNvPr id="9219" name="Content Placeholder 2"/>
          <p:cNvSpPr>
            <a:spLocks noGrp="1"/>
          </p:cNvSpPr>
          <p:nvPr>
            <p:ph idx="1"/>
          </p:nvPr>
        </p:nvSpPr>
        <p:spPr/>
        <p:txBody>
          <a:bodyPr/>
          <a:lstStyle/>
          <a:p>
            <a:pPr marL="514350" indent="-514350">
              <a:buFont typeface="Calibri" pitchFamily="34" charset="0"/>
              <a:buAutoNum type="arabicPeriod"/>
            </a:pPr>
            <a:r>
              <a:rPr lang="en-US" smtClean="0"/>
              <a:t>Write down a 3x3 filter that returns a positive value if the average value of the 4-adjacent neighbors is less than the center and a negative value otherwise</a:t>
            </a:r>
          </a:p>
          <a:p>
            <a:pPr marL="514350" indent="-514350">
              <a:buFont typeface="Calibri" pitchFamily="34" charset="0"/>
              <a:buAutoNum type="arabicPeriod"/>
            </a:pPr>
            <a:endParaRPr lang="en-US" smtClean="0"/>
          </a:p>
          <a:p>
            <a:pPr marL="514350" indent="-514350">
              <a:buFont typeface="Calibri" pitchFamily="34" charset="0"/>
              <a:buAutoNum type="arabicPeriod"/>
            </a:pPr>
            <a:r>
              <a:rPr lang="en-US" smtClean="0"/>
              <a:t>Write down a filter that will compute the gradient in the x-direction:</a:t>
            </a:r>
          </a:p>
          <a:p>
            <a:pPr marL="514350" indent="-514350">
              <a:buFont typeface="Arial" charset="0"/>
              <a:buNone/>
            </a:pPr>
            <a:r>
              <a:rPr lang="en-US" smtClean="0"/>
              <a:t>	</a:t>
            </a:r>
            <a:r>
              <a:rPr lang="en-US" sz="2000" smtClean="0">
                <a:latin typeface="Courier New" pitchFamily="49" charset="0"/>
                <a:cs typeface="Courier New" pitchFamily="49" charset="0"/>
              </a:rPr>
              <a:t>gradx(y,x) = im(y,x+1)-im(y,x) for each x, y</a:t>
            </a:r>
          </a:p>
          <a:p>
            <a:pPr marL="514350" indent="-514350">
              <a:buFont typeface="Arial" charset="0"/>
              <a:buNone/>
            </a:pPr>
            <a:r>
              <a:rPr lang="en-US" sz="2000" smtClean="0">
                <a:latin typeface="Courier New" pitchFamily="49" charset="0"/>
                <a:cs typeface="Courier New" pitchFamily="49" charset="0"/>
              </a:rPr>
              <a:t>	</a:t>
            </a:r>
            <a:endParaRPr lang="en-US" smtClean="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Text Box 5"/>
          <p:cNvSpPr txBox="1">
            <a:spLocks noChangeArrowheads="1"/>
          </p:cNvSpPr>
          <p:nvPr/>
        </p:nvSpPr>
        <p:spPr bwMode="auto">
          <a:xfrm>
            <a:off x="3048000" y="3114675"/>
            <a:ext cx="685800" cy="519113"/>
          </a:xfrm>
          <a:prstGeom prst="rect">
            <a:avLst/>
          </a:prstGeom>
          <a:noFill/>
          <a:ln w="9525">
            <a:noFill/>
            <a:miter lim="800000"/>
            <a:headEnd/>
            <a:tailEnd/>
          </a:ln>
        </p:spPr>
        <p:txBody>
          <a:bodyPr>
            <a:spAutoFit/>
          </a:bodyPr>
          <a:lstStyle/>
          <a:p>
            <a:pPr>
              <a:spcBef>
                <a:spcPct val="50000"/>
              </a:spcBef>
            </a:pPr>
            <a:r>
              <a:rPr lang="en-US" sz="2800">
                <a:solidFill>
                  <a:schemeClr val="accent2"/>
                </a:solidFill>
                <a:latin typeface="Comic Sans MS" pitchFamily="66" charset="0"/>
                <a:cs typeface="Times New Roman" pitchFamily="18" charset="0"/>
              </a:rPr>
              <a:t>= </a:t>
            </a:r>
            <a:endParaRPr lang="en-US">
              <a:solidFill>
                <a:srgbClr val="FF3300"/>
              </a:solidFill>
              <a:latin typeface="Comic Sans MS" pitchFamily="66" charset="0"/>
              <a:cs typeface="Times New Roman" pitchFamily="18" charset="0"/>
            </a:endParaRPr>
          </a:p>
        </p:txBody>
      </p:sp>
      <p:pic>
        <p:nvPicPr>
          <p:cNvPr id="2052" name="Picture 6" descr="a5"/>
          <p:cNvPicPr>
            <a:picLocks noChangeAspect="1" noChangeArrowheads="1"/>
          </p:cNvPicPr>
          <p:nvPr/>
        </p:nvPicPr>
        <p:blipFill>
          <a:blip r:embed="rId3" cstate="print"/>
          <a:srcRect/>
          <a:stretch>
            <a:fillRect/>
          </a:stretch>
        </p:blipFill>
        <p:spPr bwMode="auto">
          <a:xfrm>
            <a:off x="3346450" y="4064000"/>
            <a:ext cx="2990850" cy="2000250"/>
          </a:xfrm>
          <a:prstGeom prst="rect">
            <a:avLst/>
          </a:prstGeom>
          <a:noFill/>
          <a:ln w="9525">
            <a:noFill/>
            <a:miter lim="800000"/>
            <a:headEnd/>
            <a:tailEnd/>
          </a:ln>
        </p:spPr>
      </p:pic>
      <p:graphicFrame>
        <p:nvGraphicFramePr>
          <p:cNvPr id="2050" name="Object 8"/>
          <p:cNvGraphicFramePr>
            <a:graphicFrameLocks noChangeAspect="1"/>
          </p:cNvGraphicFramePr>
          <p:nvPr/>
        </p:nvGraphicFramePr>
        <p:xfrm>
          <a:off x="3552825" y="2870200"/>
          <a:ext cx="2352675" cy="989013"/>
        </p:xfrm>
        <a:graphic>
          <a:graphicData uri="http://schemas.openxmlformats.org/presentationml/2006/ole">
            <p:oleObj spid="_x0000_s2050" name="Equation" r:id="rId4" imgW="1028520" imgH="431640" progId="">
              <p:embed/>
            </p:oleObj>
          </a:graphicData>
        </a:graphic>
      </p:graphicFrame>
      <p:sp>
        <p:nvSpPr>
          <p:cNvPr id="2053" name="Rectangle 10"/>
          <p:cNvSpPr>
            <a:spLocks noGrp="1" noChangeArrowheads="1"/>
          </p:cNvSpPr>
          <p:nvPr>
            <p:ph type="title"/>
          </p:nvPr>
        </p:nvSpPr>
        <p:spPr/>
        <p:txBody>
          <a:bodyPr/>
          <a:lstStyle/>
          <a:p>
            <a:r>
              <a:rPr lang="en-US" smtClean="0"/>
              <a:t>Frequency Spectra</a:t>
            </a:r>
          </a:p>
        </p:txBody>
      </p:sp>
      <p:sp>
        <p:nvSpPr>
          <p:cNvPr id="2054" name="Rectangle 11"/>
          <p:cNvSpPr>
            <a:spLocks noGrp="1" noChangeArrowheads="1"/>
          </p:cNvSpPr>
          <p:nvPr>
            <p:ph type="body" idx="1"/>
          </p:nvPr>
        </p:nvSpPr>
        <p:spPr/>
        <p:txBody>
          <a:bodyPr/>
          <a:lstStyle/>
          <a:p>
            <a:endParaRPr lang="ru-RU" smtClean="0"/>
          </a:p>
        </p:txBody>
      </p:sp>
      <p:pic>
        <p:nvPicPr>
          <p:cNvPr id="2055" name="Picture 2" descr="File:Waveforms.svg"/>
          <p:cNvPicPr>
            <a:picLocks noChangeAspect="1" noChangeArrowheads="1"/>
          </p:cNvPicPr>
          <p:nvPr/>
        </p:nvPicPr>
        <p:blipFill>
          <a:blip r:embed="rId5" cstate="print"/>
          <a:srcRect l="5263" t="29333" r="46317" b="53333"/>
          <a:stretch>
            <a:fillRect/>
          </a:stretch>
        </p:blipFill>
        <p:spPr bwMode="auto">
          <a:xfrm>
            <a:off x="381000" y="2514600"/>
            <a:ext cx="2286000" cy="17526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p:txBody>
          <a:bodyPr/>
          <a:lstStyle/>
          <a:p>
            <a:r>
              <a:rPr lang="en-US" smtClean="0"/>
              <a:t>Example: Music</a:t>
            </a:r>
          </a:p>
        </p:txBody>
      </p:sp>
      <p:sp>
        <p:nvSpPr>
          <p:cNvPr id="25603" name="Content Placeholder 2"/>
          <p:cNvSpPr>
            <a:spLocks noGrp="1"/>
          </p:cNvSpPr>
          <p:nvPr>
            <p:ph idx="1"/>
          </p:nvPr>
        </p:nvSpPr>
        <p:spPr/>
        <p:txBody>
          <a:bodyPr/>
          <a:lstStyle/>
          <a:p>
            <a:r>
              <a:rPr lang="en-US" smtClean="0"/>
              <a:t>We think of music in terms of frequencies at different magnitudes</a:t>
            </a:r>
          </a:p>
        </p:txBody>
      </p:sp>
      <p:pic>
        <p:nvPicPr>
          <p:cNvPr id="25604" name="Picture 4" descr="File:Voice waveform and spectrum.png"/>
          <p:cNvPicPr>
            <a:picLocks noChangeAspect="1" noChangeArrowheads="1"/>
          </p:cNvPicPr>
          <p:nvPr/>
        </p:nvPicPr>
        <p:blipFill>
          <a:blip r:embed="rId2" cstate="print"/>
          <a:srcRect/>
          <a:stretch>
            <a:fillRect/>
          </a:stretch>
        </p:blipFill>
        <p:spPr bwMode="auto">
          <a:xfrm>
            <a:off x="685800" y="2667000"/>
            <a:ext cx="7620000" cy="3048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p:cNvSpPr>
          <p:nvPr>
            <p:ph type="title"/>
          </p:nvPr>
        </p:nvSpPr>
        <p:spPr/>
        <p:txBody>
          <a:bodyPr/>
          <a:lstStyle/>
          <a:p>
            <a:r>
              <a:rPr lang="en-US" smtClean="0"/>
              <a:t>Other signals</a:t>
            </a:r>
          </a:p>
        </p:txBody>
      </p:sp>
      <p:sp>
        <p:nvSpPr>
          <p:cNvPr id="26627" name="Content Placeholder 2"/>
          <p:cNvSpPr>
            <a:spLocks noGrp="1"/>
          </p:cNvSpPr>
          <p:nvPr>
            <p:ph idx="1"/>
          </p:nvPr>
        </p:nvSpPr>
        <p:spPr/>
        <p:txBody>
          <a:bodyPr/>
          <a:lstStyle/>
          <a:p>
            <a:r>
              <a:rPr lang="en-US" smtClean="0"/>
              <a:t>We can also think of all kinds of other signals the same way</a:t>
            </a:r>
          </a:p>
        </p:txBody>
      </p:sp>
      <p:pic>
        <p:nvPicPr>
          <p:cNvPr id="26628" name="Picture 2" descr="http://www.noiseaddicts.com/wp-content/uploads/2008/11/cartoon_fourier_cat-744180.jpg"/>
          <p:cNvPicPr>
            <a:picLocks noChangeAspect="1" noChangeArrowheads="1"/>
          </p:cNvPicPr>
          <p:nvPr/>
        </p:nvPicPr>
        <p:blipFill>
          <a:blip r:embed="rId2" cstate="print"/>
          <a:srcRect/>
          <a:stretch>
            <a:fillRect/>
          </a:stretch>
        </p:blipFill>
        <p:spPr bwMode="auto">
          <a:xfrm>
            <a:off x="1676400" y="2819400"/>
            <a:ext cx="4762500" cy="3438525"/>
          </a:xfrm>
          <a:prstGeom prst="rect">
            <a:avLst/>
          </a:prstGeom>
          <a:noFill/>
          <a:ln w="9525">
            <a:noFill/>
            <a:miter lim="800000"/>
            <a:headEnd/>
            <a:tailEnd/>
          </a:ln>
        </p:spPr>
      </p:pic>
      <p:sp>
        <p:nvSpPr>
          <p:cNvPr id="26629" name="TextBox 5"/>
          <p:cNvSpPr txBox="1">
            <a:spLocks noChangeArrowheads="1"/>
          </p:cNvSpPr>
          <p:nvPr/>
        </p:nvSpPr>
        <p:spPr bwMode="auto">
          <a:xfrm>
            <a:off x="4495800" y="6248400"/>
            <a:ext cx="1158875" cy="369888"/>
          </a:xfrm>
          <a:prstGeom prst="rect">
            <a:avLst/>
          </a:prstGeom>
          <a:noFill/>
          <a:ln w="9525">
            <a:noFill/>
            <a:miter lim="800000"/>
            <a:headEnd/>
            <a:tailEnd/>
          </a:ln>
        </p:spPr>
        <p:txBody>
          <a:bodyPr wrap="none">
            <a:spAutoFit/>
          </a:bodyPr>
          <a:lstStyle/>
          <a:p>
            <a:r>
              <a:rPr lang="en-US"/>
              <a:t>xkcd.com</a:t>
            </a: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p:cNvSpPr>
            <a:spLocks noGrp="1"/>
          </p:cNvSpPr>
          <p:nvPr>
            <p:ph type="title"/>
          </p:nvPr>
        </p:nvSpPr>
        <p:spPr/>
        <p:txBody>
          <a:bodyPr/>
          <a:lstStyle/>
          <a:p>
            <a:r>
              <a:rPr lang="en-US" smtClean="0"/>
              <a:t>Fourier analysis in images</a:t>
            </a:r>
          </a:p>
        </p:txBody>
      </p:sp>
      <p:pic>
        <p:nvPicPr>
          <p:cNvPr id="27651" name="Picture 2"/>
          <p:cNvPicPr>
            <a:picLocks noChangeAspect="1" noChangeArrowheads="1"/>
          </p:cNvPicPr>
          <p:nvPr/>
        </p:nvPicPr>
        <p:blipFill>
          <a:blip r:embed="rId2" cstate="print"/>
          <a:srcRect/>
          <a:stretch>
            <a:fillRect/>
          </a:stretch>
        </p:blipFill>
        <p:spPr bwMode="auto">
          <a:xfrm>
            <a:off x="2743200" y="1981200"/>
            <a:ext cx="1219200" cy="1219200"/>
          </a:xfrm>
          <a:prstGeom prst="rect">
            <a:avLst/>
          </a:prstGeom>
          <a:noFill/>
          <a:ln w="9525">
            <a:solidFill>
              <a:schemeClr val="tx1"/>
            </a:solidFill>
            <a:miter lim="800000"/>
            <a:headEnd/>
            <a:tailEnd/>
          </a:ln>
        </p:spPr>
      </p:pic>
      <p:pic>
        <p:nvPicPr>
          <p:cNvPr id="27652" name="Picture 3"/>
          <p:cNvPicPr>
            <a:picLocks noChangeAspect="1" noChangeArrowheads="1"/>
          </p:cNvPicPr>
          <p:nvPr/>
        </p:nvPicPr>
        <p:blipFill>
          <a:blip r:embed="rId3" cstate="print"/>
          <a:srcRect/>
          <a:stretch>
            <a:fillRect/>
          </a:stretch>
        </p:blipFill>
        <p:spPr bwMode="auto">
          <a:xfrm>
            <a:off x="2743200" y="3276600"/>
            <a:ext cx="1219200" cy="1219200"/>
          </a:xfrm>
          <a:prstGeom prst="rect">
            <a:avLst/>
          </a:prstGeom>
          <a:noFill/>
          <a:ln w="9525">
            <a:solidFill>
              <a:schemeClr val="tx1"/>
            </a:solidFill>
            <a:miter lim="800000"/>
            <a:headEnd/>
            <a:tailEnd/>
          </a:ln>
        </p:spPr>
      </p:pic>
      <p:pic>
        <p:nvPicPr>
          <p:cNvPr id="27653" name="Picture 4"/>
          <p:cNvPicPr>
            <a:picLocks noChangeAspect="1" noChangeArrowheads="1"/>
          </p:cNvPicPr>
          <p:nvPr/>
        </p:nvPicPr>
        <p:blipFill>
          <a:blip r:embed="rId4" cstate="print"/>
          <a:srcRect/>
          <a:stretch>
            <a:fillRect/>
          </a:stretch>
        </p:blipFill>
        <p:spPr bwMode="auto">
          <a:xfrm>
            <a:off x="5943600" y="1981200"/>
            <a:ext cx="1219200" cy="1219200"/>
          </a:xfrm>
          <a:prstGeom prst="rect">
            <a:avLst/>
          </a:prstGeom>
          <a:noFill/>
          <a:ln w="9525">
            <a:solidFill>
              <a:schemeClr val="tx1"/>
            </a:solidFill>
            <a:miter lim="800000"/>
            <a:headEnd/>
            <a:tailEnd/>
          </a:ln>
        </p:spPr>
      </p:pic>
      <p:pic>
        <p:nvPicPr>
          <p:cNvPr id="27654" name="Picture 5"/>
          <p:cNvPicPr>
            <a:picLocks noChangeAspect="1" noChangeArrowheads="1"/>
          </p:cNvPicPr>
          <p:nvPr/>
        </p:nvPicPr>
        <p:blipFill>
          <a:blip r:embed="rId5" cstate="print"/>
          <a:srcRect/>
          <a:stretch>
            <a:fillRect/>
          </a:stretch>
        </p:blipFill>
        <p:spPr bwMode="auto">
          <a:xfrm>
            <a:off x="4343400" y="1981200"/>
            <a:ext cx="1219200" cy="1219200"/>
          </a:xfrm>
          <a:prstGeom prst="rect">
            <a:avLst/>
          </a:prstGeom>
          <a:noFill/>
          <a:ln w="9525">
            <a:solidFill>
              <a:schemeClr val="tx1"/>
            </a:solidFill>
            <a:miter lim="800000"/>
            <a:headEnd/>
            <a:tailEnd/>
          </a:ln>
        </p:spPr>
      </p:pic>
      <p:pic>
        <p:nvPicPr>
          <p:cNvPr id="27655" name="Picture 6"/>
          <p:cNvPicPr>
            <a:picLocks noChangeAspect="1" noChangeArrowheads="1"/>
          </p:cNvPicPr>
          <p:nvPr/>
        </p:nvPicPr>
        <p:blipFill>
          <a:blip r:embed="rId6" cstate="print"/>
          <a:srcRect/>
          <a:stretch>
            <a:fillRect/>
          </a:stretch>
        </p:blipFill>
        <p:spPr bwMode="auto">
          <a:xfrm>
            <a:off x="4343400" y="3276600"/>
            <a:ext cx="1219200" cy="1219200"/>
          </a:xfrm>
          <a:prstGeom prst="rect">
            <a:avLst/>
          </a:prstGeom>
          <a:noFill/>
          <a:ln w="9525">
            <a:solidFill>
              <a:schemeClr val="tx1"/>
            </a:solidFill>
            <a:miter lim="800000"/>
            <a:headEnd/>
            <a:tailEnd/>
          </a:ln>
        </p:spPr>
      </p:pic>
      <p:pic>
        <p:nvPicPr>
          <p:cNvPr id="27656" name="Picture 7"/>
          <p:cNvPicPr>
            <a:picLocks noChangeAspect="1" noChangeArrowheads="1"/>
          </p:cNvPicPr>
          <p:nvPr/>
        </p:nvPicPr>
        <p:blipFill>
          <a:blip r:embed="rId7" cstate="print"/>
          <a:srcRect/>
          <a:stretch>
            <a:fillRect/>
          </a:stretch>
        </p:blipFill>
        <p:spPr bwMode="auto">
          <a:xfrm>
            <a:off x="5943600" y="3276600"/>
            <a:ext cx="1219200" cy="1219200"/>
          </a:xfrm>
          <a:prstGeom prst="rect">
            <a:avLst/>
          </a:prstGeom>
          <a:noFill/>
          <a:ln w="9525">
            <a:solidFill>
              <a:schemeClr val="tx1"/>
            </a:solidFill>
            <a:miter lim="800000"/>
            <a:headEnd/>
            <a:tailEnd/>
          </a:ln>
        </p:spPr>
      </p:pic>
      <p:sp>
        <p:nvSpPr>
          <p:cNvPr id="27657" name="TextBox 11"/>
          <p:cNvSpPr txBox="1">
            <a:spLocks noChangeArrowheads="1"/>
          </p:cNvSpPr>
          <p:nvPr/>
        </p:nvSpPr>
        <p:spPr bwMode="auto">
          <a:xfrm>
            <a:off x="762000" y="2362200"/>
            <a:ext cx="1749425" cy="369888"/>
          </a:xfrm>
          <a:prstGeom prst="rect">
            <a:avLst/>
          </a:prstGeom>
          <a:noFill/>
          <a:ln w="9525">
            <a:noFill/>
            <a:miter lim="800000"/>
            <a:headEnd/>
            <a:tailEnd/>
          </a:ln>
        </p:spPr>
        <p:txBody>
          <a:bodyPr wrap="none">
            <a:spAutoFit/>
          </a:bodyPr>
          <a:lstStyle/>
          <a:p>
            <a:r>
              <a:rPr lang="en-US"/>
              <a:t>Intensity Image</a:t>
            </a:r>
          </a:p>
        </p:txBody>
      </p:sp>
      <p:sp>
        <p:nvSpPr>
          <p:cNvPr id="27658" name="TextBox 12"/>
          <p:cNvSpPr txBox="1">
            <a:spLocks noChangeArrowheads="1"/>
          </p:cNvSpPr>
          <p:nvPr/>
        </p:nvSpPr>
        <p:spPr bwMode="auto">
          <a:xfrm>
            <a:off x="838200" y="3733800"/>
            <a:ext cx="1620838" cy="369888"/>
          </a:xfrm>
          <a:prstGeom prst="rect">
            <a:avLst/>
          </a:prstGeom>
          <a:noFill/>
          <a:ln w="9525">
            <a:noFill/>
            <a:miter lim="800000"/>
            <a:headEnd/>
            <a:tailEnd/>
          </a:ln>
        </p:spPr>
        <p:txBody>
          <a:bodyPr wrap="none">
            <a:spAutoFit/>
          </a:bodyPr>
          <a:lstStyle/>
          <a:p>
            <a:r>
              <a:rPr lang="en-US"/>
              <a:t>Fourier Image</a:t>
            </a:r>
          </a:p>
        </p:txBody>
      </p:sp>
      <p:sp>
        <p:nvSpPr>
          <p:cNvPr id="27659" name="TextBox 13"/>
          <p:cNvSpPr txBox="1">
            <a:spLocks noChangeArrowheads="1"/>
          </p:cNvSpPr>
          <p:nvPr/>
        </p:nvSpPr>
        <p:spPr bwMode="auto">
          <a:xfrm>
            <a:off x="3413125" y="6488113"/>
            <a:ext cx="5730875" cy="369887"/>
          </a:xfrm>
          <a:prstGeom prst="rect">
            <a:avLst/>
          </a:prstGeom>
          <a:noFill/>
          <a:ln w="9525">
            <a:noFill/>
            <a:miter lim="800000"/>
            <a:headEnd/>
            <a:tailEnd/>
          </a:ln>
        </p:spPr>
        <p:txBody>
          <a:bodyPr wrap="none">
            <a:spAutoFit/>
          </a:bodyPr>
          <a:lstStyle/>
          <a:p>
            <a:r>
              <a:rPr lang="en-US"/>
              <a:t>http://sharp.bu.edu/~slehar/fourier/fourier.html#filtering</a:t>
            </a: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a:spLocks noGrp="1"/>
          </p:cNvSpPr>
          <p:nvPr>
            <p:ph type="title"/>
          </p:nvPr>
        </p:nvSpPr>
        <p:spPr/>
        <p:txBody>
          <a:bodyPr/>
          <a:lstStyle/>
          <a:p>
            <a:r>
              <a:rPr lang="en-US" smtClean="0"/>
              <a:t>Signals can be composed</a:t>
            </a:r>
          </a:p>
        </p:txBody>
      </p:sp>
      <p:pic>
        <p:nvPicPr>
          <p:cNvPr id="28675" name="Picture 2"/>
          <p:cNvPicPr>
            <a:picLocks noChangeAspect="1" noChangeArrowheads="1"/>
          </p:cNvPicPr>
          <p:nvPr/>
        </p:nvPicPr>
        <p:blipFill>
          <a:blip r:embed="rId2" cstate="print"/>
          <a:srcRect/>
          <a:stretch>
            <a:fillRect/>
          </a:stretch>
        </p:blipFill>
        <p:spPr bwMode="auto">
          <a:xfrm>
            <a:off x="2057400" y="2133600"/>
            <a:ext cx="1219200" cy="1219200"/>
          </a:xfrm>
          <a:prstGeom prst="rect">
            <a:avLst/>
          </a:prstGeom>
          <a:noFill/>
          <a:ln w="9525">
            <a:solidFill>
              <a:schemeClr val="tx1"/>
            </a:solidFill>
            <a:miter lim="800000"/>
            <a:headEnd/>
            <a:tailEnd/>
          </a:ln>
        </p:spPr>
      </p:pic>
      <p:pic>
        <p:nvPicPr>
          <p:cNvPr id="28676" name="Picture 3"/>
          <p:cNvPicPr>
            <a:picLocks noChangeAspect="1" noChangeArrowheads="1"/>
          </p:cNvPicPr>
          <p:nvPr/>
        </p:nvPicPr>
        <p:blipFill>
          <a:blip r:embed="rId3" cstate="print"/>
          <a:srcRect/>
          <a:stretch>
            <a:fillRect/>
          </a:stretch>
        </p:blipFill>
        <p:spPr bwMode="auto">
          <a:xfrm>
            <a:off x="2057400" y="3429000"/>
            <a:ext cx="1219200" cy="1219200"/>
          </a:xfrm>
          <a:prstGeom prst="rect">
            <a:avLst/>
          </a:prstGeom>
          <a:noFill/>
          <a:ln w="9525">
            <a:solidFill>
              <a:schemeClr val="tx1"/>
            </a:solidFill>
            <a:miter lim="800000"/>
            <a:headEnd/>
            <a:tailEnd/>
          </a:ln>
        </p:spPr>
      </p:pic>
      <p:pic>
        <p:nvPicPr>
          <p:cNvPr id="28677" name="Picture 4"/>
          <p:cNvPicPr>
            <a:picLocks noChangeAspect="1" noChangeArrowheads="1"/>
          </p:cNvPicPr>
          <p:nvPr/>
        </p:nvPicPr>
        <p:blipFill>
          <a:blip r:embed="rId4" cstate="print"/>
          <a:srcRect/>
          <a:stretch>
            <a:fillRect/>
          </a:stretch>
        </p:blipFill>
        <p:spPr bwMode="auto">
          <a:xfrm>
            <a:off x="4191000" y="2133600"/>
            <a:ext cx="1219200" cy="1219200"/>
          </a:xfrm>
          <a:prstGeom prst="rect">
            <a:avLst/>
          </a:prstGeom>
          <a:noFill/>
          <a:ln w="9525">
            <a:solidFill>
              <a:schemeClr val="tx1"/>
            </a:solidFill>
            <a:miter lim="800000"/>
            <a:headEnd/>
            <a:tailEnd/>
          </a:ln>
        </p:spPr>
      </p:pic>
      <p:pic>
        <p:nvPicPr>
          <p:cNvPr id="28678" name="Picture 7"/>
          <p:cNvPicPr>
            <a:picLocks noChangeAspect="1" noChangeArrowheads="1"/>
          </p:cNvPicPr>
          <p:nvPr/>
        </p:nvPicPr>
        <p:blipFill>
          <a:blip r:embed="rId5" cstate="print"/>
          <a:srcRect/>
          <a:stretch>
            <a:fillRect/>
          </a:stretch>
        </p:blipFill>
        <p:spPr bwMode="auto">
          <a:xfrm>
            <a:off x="4191000" y="3429000"/>
            <a:ext cx="1219200" cy="1219200"/>
          </a:xfrm>
          <a:prstGeom prst="rect">
            <a:avLst/>
          </a:prstGeom>
          <a:noFill/>
          <a:ln w="9525">
            <a:solidFill>
              <a:schemeClr val="tx1"/>
            </a:solidFill>
            <a:miter lim="800000"/>
            <a:headEnd/>
            <a:tailEnd/>
          </a:ln>
        </p:spPr>
      </p:pic>
      <p:pic>
        <p:nvPicPr>
          <p:cNvPr id="28679" name="Picture 8"/>
          <p:cNvPicPr>
            <a:picLocks noChangeAspect="1" noChangeArrowheads="1"/>
          </p:cNvPicPr>
          <p:nvPr/>
        </p:nvPicPr>
        <p:blipFill>
          <a:blip r:embed="rId6" cstate="print"/>
          <a:srcRect/>
          <a:stretch>
            <a:fillRect/>
          </a:stretch>
        </p:blipFill>
        <p:spPr bwMode="auto">
          <a:xfrm>
            <a:off x="6400800" y="2133600"/>
            <a:ext cx="1219200" cy="1219200"/>
          </a:xfrm>
          <a:prstGeom prst="rect">
            <a:avLst/>
          </a:prstGeom>
          <a:noFill/>
          <a:ln w="9525">
            <a:solidFill>
              <a:schemeClr val="tx1"/>
            </a:solidFill>
            <a:miter lim="800000"/>
            <a:headEnd/>
            <a:tailEnd/>
          </a:ln>
        </p:spPr>
      </p:pic>
      <p:pic>
        <p:nvPicPr>
          <p:cNvPr id="28680" name="Picture 9"/>
          <p:cNvPicPr>
            <a:picLocks noChangeAspect="1" noChangeArrowheads="1"/>
          </p:cNvPicPr>
          <p:nvPr/>
        </p:nvPicPr>
        <p:blipFill>
          <a:blip r:embed="rId7" cstate="print"/>
          <a:srcRect/>
          <a:stretch>
            <a:fillRect/>
          </a:stretch>
        </p:blipFill>
        <p:spPr bwMode="auto">
          <a:xfrm>
            <a:off x="6400800" y="3429000"/>
            <a:ext cx="1219200" cy="1219200"/>
          </a:xfrm>
          <a:prstGeom prst="rect">
            <a:avLst/>
          </a:prstGeom>
          <a:noFill/>
          <a:ln w="9525">
            <a:solidFill>
              <a:schemeClr val="tx1"/>
            </a:solidFill>
            <a:miter lim="800000"/>
            <a:headEnd/>
            <a:tailEnd/>
          </a:ln>
        </p:spPr>
      </p:pic>
      <p:sp>
        <p:nvSpPr>
          <p:cNvPr id="28681" name="TextBox 10"/>
          <p:cNvSpPr txBox="1">
            <a:spLocks noChangeArrowheads="1"/>
          </p:cNvSpPr>
          <p:nvPr/>
        </p:nvSpPr>
        <p:spPr bwMode="auto">
          <a:xfrm>
            <a:off x="3505200" y="3124200"/>
            <a:ext cx="425450" cy="584200"/>
          </a:xfrm>
          <a:prstGeom prst="rect">
            <a:avLst/>
          </a:prstGeom>
          <a:noFill/>
          <a:ln w="9525">
            <a:noFill/>
            <a:miter lim="800000"/>
            <a:headEnd/>
            <a:tailEnd/>
          </a:ln>
        </p:spPr>
        <p:txBody>
          <a:bodyPr wrap="none">
            <a:spAutoFit/>
          </a:bodyPr>
          <a:lstStyle/>
          <a:p>
            <a:r>
              <a:rPr lang="en-US" sz="3200"/>
              <a:t>+</a:t>
            </a:r>
          </a:p>
        </p:txBody>
      </p:sp>
      <p:sp>
        <p:nvSpPr>
          <p:cNvPr id="28682" name="TextBox 11"/>
          <p:cNvSpPr txBox="1">
            <a:spLocks noChangeArrowheads="1"/>
          </p:cNvSpPr>
          <p:nvPr/>
        </p:nvSpPr>
        <p:spPr bwMode="auto">
          <a:xfrm>
            <a:off x="5715000" y="3124200"/>
            <a:ext cx="425450" cy="584200"/>
          </a:xfrm>
          <a:prstGeom prst="rect">
            <a:avLst/>
          </a:prstGeom>
          <a:noFill/>
          <a:ln w="9525">
            <a:noFill/>
            <a:miter lim="800000"/>
            <a:headEnd/>
            <a:tailEnd/>
          </a:ln>
        </p:spPr>
        <p:txBody>
          <a:bodyPr wrap="none">
            <a:spAutoFit/>
          </a:bodyPr>
          <a:lstStyle/>
          <a:p>
            <a:r>
              <a:rPr lang="en-US" sz="3200"/>
              <a:t>=</a:t>
            </a:r>
          </a:p>
        </p:txBody>
      </p:sp>
      <p:sp>
        <p:nvSpPr>
          <p:cNvPr id="28683" name="TextBox 12"/>
          <p:cNvSpPr txBox="1">
            <a:spLocks noChangeArrowheads="1"/>
          </p:cNvSpPr>
          <p:nvPr/>
        </p:nvSpPr>
        <p:spPr bwMode="auto">
          <a:xfrm>
            <a:off x="3271838" y="6211888"/>
            <a:ext cx="5872162" cy="646112"/>
          </a:xfrm>
          <a:prstGeom prst="rect">
            <a:avLst/>
          </a:prstGeom>
          <a:noFill/>
          <a:ln w="9525">
            <a:noFill/>
            <a:miter lim="800000"/>
            <a:headEnd/>
            <a:tailEnd/>
          </a:ln>
        </p:spPr>
        <p:txBody>
          <a:bodyPr wrap="none">
            <a:spAutoFit/>
          </a:bodyPr>
          <a:lstStyle/>
          <a:p>
            <a:r>
              <a:rPr lang="en-US"/>
              <a:t>http://sharp.bu.edu/~slehar/fourier/fourier.html#filtering</a:t>
            </a:r>
          </a:p>
          <a:p>
            <a:r>
              <a:rPr lang="en-US"/>
              <a:t>More: http://www.cs.unm.edu/~brayer/vision/fourier.html</a:t>
            </a: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6" name="Title 1"/>
          <p:cNvSpPr>
            <a:spLocks noGrp="1"/>
          </p:cNvSpPr>
          <p:nvPr>
            <p:ph type="title"/>
          </p:nvPr>
        </p:nvSpPr>
        <p:spPr/>
        <p:txBody>
          <a:bodyPr/>
          <a:lstStyle/>
          <a:p>
            <a:r>
              <a:rPr lang="en-US" smtClean="0"/>
              <a:t>Fourier Transform</a:t>
            </a:r>
          </a:p>
        </p:txBody>
      </p:sp>
      <p:sp>
        <p:nvSpPr>
          <p:cNvPr id="56323" name="Content Placeholder 2"/>
          <p:cNvSpPr>
            <a:spLocks noGrp="1"/>
          </p:cNvSpPr>
          <p:nvPr>
            <p:ph idx="1"/>
          </p:nvPr>
        </p:nvSpPr>
        <p:spPr/>
        <p:txBody>
          <a:bodyPr/>
          <a:lstStyle/>
          <a:p>
            <a:r>
              <a:rPr lang="en-US" sz="2400" smtClean="0"/>
              <a:t>Fourier transform stores the magnitude and phase at each frequency</a:t>
            </a:r>
          </a:p>
          <a:p>
            <a:pPr lvl="1"/>
            <a:r>
              <a:rPr lang="en-US" sz="2000" smtClean="0"/>
              <a:t>Magnitude encodes how much signal there is at a particular frequency</a:t>
            </a:r>
          </a:p>
          <a:p>
            <a:pPr lvl="1"/>
            <a:r>
              <a:rPr lang="en-US" sz="2000" smtClean="0"/>
              <a:t>Phase encodes spatial information (indirectly)</a:t>
            </a:r>
          </a:p>
          <a:p>
            <a:pPr lvl="1"/>
            <a:r>
              <a:rPr lang="en-US" sz="2000" smtClean="0"/>
              <a:t>For mathematical convenience, this is often notated in terms of real and complex numbers</a:t>
            </a:r>
          </a:p>
          <a:p>
            <a:endParaRPr lang="en-US" sz="2400" smtClean="0"/>
          </a:p>
          <a:p>
            <a:endParaRPr lang="en-US" sz="2400" smtClean="0"/>
          </a:p>
          <a:p>
            <a:endParaRPr lang="en-US" sz="2400" smtClean="0"/>
          </a:p>
        </p:txBody>
      </p:sp>
      <p:pic>
        <p:nvPicPr>
          <p:cNvPr id="14347" name="Picture 11" descr=" e^{inx} = \cos(nx)+i\sin(nx), \,"/>
          <p:cNvPicPr>
            <a:picLocks noChangeAspect="1" noChangeArrowheads="1"/>
          </p:cNvPicPr>
          <p:nvPr/>
        </p:nvPicPr>
        <p:blipFill>
          <a:blip r:embed="rId3" cstate="print"/>
          <a:srcRect r="2316"/>
          <a:stretch>
            <a:fillRect/>
          </a:stretch>
        </p:blipFill>
        <p:spPr bwMode="auto">
          <a:xfrm>
            <a:off x="3200400" y="4800600"/>
            <a:ext cx="3048000" cy="323850"/>
          </a:xfrm>
          <a:prstGeom prst="rect">
            <a:avLst/>
          </a:prstGeom>
          <a:noFill/>
          <a:ln w="9525">
            <a:noFill/>
            <a:miter lim="800000"/>
            <a:headEnd/>
            <a:tailEnd/>
          </a:ln>
        </p:spPr>
      </p:pic>
      <p:graphicFrame>
        <p:nvGraphicFramePr>
          <p:cNvPr id="14350" name="Object 27"/>
          <p:cNvGraphicFramePr>
            <a:graphicFrameLocks noChangeAspect="1"/>
          </p:cNvGraphicFramePr>
          <p:nvPr/>
        </p:nvGraphicFramePr>
        <p:xfrm>
          <a:off x="1905000" y="3830638"/>
          <a:ext cx="2933700" cy="596900"/>
        </p:xfrm>
        <a:graphic>
          <a:graphicData uri="http://schemas.openxmlformats.org/presentationml/2006/ole">
            <p:oleObj spid="_x0000_s3074" name="Equation" r:id="rId4" imgW="1371600" imgH="279360" progId="Equation.3">
              <p:embed/>
            </p:oleObj>
          </a:graphicData>
        </a:graphic>
      </p:graphicFrame>
      <p:graphicFrame>
        <p:nvGraphicFramePr>
          <p:cNvPr id="14351" name="Object 28"/>
          <p:cNvGraphicFramePr>
            <a:graphicFrameLocks noChangeAspect="1"/>
          </p:cNvGraphicFramePr>
          <p:nvPr/>
        </p:nvGraphicFramePr>
        <p:xfrm>
          <a:off x="6616700" y="3733800"/>
          <a:ext cx="2070100" cy="935038"/>
        </p:xfrm>
        <a:graphic>
          <a:graphicData uri="http://schemas.openxmlformats.org/presentationml/2006/ole">
            <p:oleObj spid="_x0000_s3075" name="Equation" r:id="rId5" imgW="927000" imgH="419040" progId="Equation.3">
              <p:embed/>
            </p:oleObj>
          </a:graphicData>
        </a:graphic>
      </p:graphicFrame>
      <p:sp>
        <p:nvSpPr>
          <p:cNvPr id="14" name="TextBox 13"/>
          <p:cNvSpPr txBox="1">
            <a:spLocks noChangeArrowheads="1"/>
          </p:cNvSpPr>
          <p:nvPr/>
        </p:nvSpPr>
        <p:spPr bwMode="auto">
          <a:xfrm>
            <a:off x="533400" y="4049713"/>
            <a:ext cx="1676400" cy="369887"/>
          </a:xfrm>
          <a:prstGeom prst="rect">
            <a:avLst/>
          </a:prstGeom>
          <a:noFill/>
          <a:ln w="9525">
            <a:noFill/>
            <a:miter lim="800000"/>
            <a:headEnd/>
            <a:tailEnd/>
          </a:ln>
        </p:spPr>
        <p:txBody>
          <a:bodyPr>
            <a:spAutoFit/>
          </a:bodyPr>
          <a:lstStyle/>
          <a:p>
            <a:r>
              <a:rPr lang="en-US"/>
              <a:t>Amplitude:</a:t>
            </a:r>
          </a:p>
        </p:txBody>
      </p:sp>
      <p:sp>
        <p:nvSpPr>
          <p:cNvPr id="15" name="TextBox 14"/>
          <p:cNvSpPr txBox="1">
            <a:spLocks noChangeArrowheads="1"/>
          </p:cNvSpPr>
          <p:nvPr/>
        </p:nvSpPr>
        <p:spPr bwMode="auto">
          <a:xfrm>
            <a:off x="1371600" y="4800600"/>
            <a:ext cx="1855788" cy="369888"/>
          </a:xfrm>
          <a:prstGeom prst="rect">
            <a:avLst/>
          </a:prstGeom>
          <a:noFill/>
          <a:ln w="9525">
            <a:noFill/>
            <a:miter lim="800000"/>
            <a:headEnd/>
            <a:tailEnd/>
          </a:ln>
        </p:spPr>
        <p:txBody>
          <a:bodyPr wrap="none">
            <a:spAutoFit/>
          </a:bodyPr>
          <a:lstStyle/>
          <a:p>
            <a:r>
              <a:rPr lang="en-US"/>
              <a:t>Euler’s formula: </a:t>
            </a:r>
          </a:p>
        </p:txBody>
      </p:sp>
      <p:sp>
        <p:nvSpPr>
          <p:cNvPr id="16" name="TextBox 15"/>
          <p:cNvSpPr txBox="1">
            <a:spLocks noChangeArrowheads="1"/>
          </p:cNvSpPr>
          <p:nvPr/>
        </p:nvSpPr>
        <p:spPr bwMode="auto">
          <a:xfrm>
            <a:off x="5715000" y="4049713"/>
            <a:ext cx="1676400" cy="369887"/>
          </a:xfrm>
          <a:prstGeom prst="rect">
            <a:avLst/>
          </a:prstGeom>
          <a:noFill/>
          <a:ln w="9525">
            <a:noFill/>
            <a:miter lim="800000"/>
            <a:headEnd/>
            <a:tailEnd/>
          </a:ln>
        </p:spPr>
        <p:txBody>
          <a:bodyPr>
            <a:spAutoFit/>
          </a:bodyPr>
          <a:lstStyle/>
          <a:p>
            <a:r>
              <a:rPr lang="en-US"/>
              <a:t>Phase:</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32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34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35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35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p:cNvSpPr>
            <a:spLocks noGrp="1"/>
          </p:cNvSpPr>
          <p:nvPr>
            <p:ph type="title"/>
          </p:nvPr>
        </p:nvSpPr>
        <p:spPr/>
        <p:txBody>
          <a:bodyPr/>
          <a:lstStyle/>
          <a:p>
            <a:r>
              <a:rPr lang="en-US" smtClean="0"/>
              <a:t>Computing the Fourier Transform</a:t>
            </a:r>
          </a:p>
        </p:txBody>
      </p:sp>
      <p:sp>
        <p:nvSpPr>
          <p:cNvPr id="29699" name="TextBox 4"/>
          <p:cNvSpPr txBox="1">
            <a:spLocks noChangeArrowheads="1"/>
          </p:cNvSpPr>
          <p:nvPr/>
        </p:nvSpPr>
        <p:spPr bwMode="auto">
          <a:xfrm>
            <a:off x="3276600" y="2057400"/>
            <a:ext cx="1350963" cy="369888"/>
          </a:xfrm>
          <a:prstGeom prst="rect">
            <a:avLst/>
          </a:prstGeom>
          <a:noFill/>
          <a:ln w="9525">
            <a:noFill/>
            <a:miter lim="800000"/>
            <a:headEnd/>
            <a:tailEnd/>
          </a:ln>
        </p:spPr>
        <p:txBody>
          <a:bodyPr wrap="none">
            <a:spAutoFit/>
          </a:bodyPr>
          <a:lstStyle/>
          <a:p>
            <a:r>
              <a:rPr lang="en-US"/>
              <a:t>Continuous</a:t>
            </a:r>
          </a:p>
        </p:txBody>
      </p:sp>
      <p:pic>
        <p:nvPicPr>
          <p:cNvPr id="29700" name="Picture 17"/>
          <p:cNvPicPr>
            <a:picLocks noChangeAspect="1" noChangeArrowheads="1"/>
          </p:cNvPicPr>
          <p:nvPr/>
        </p:nvPicPr>
        <p:blipFill>
          <a:blip r:embed="rId2" cstate="print"/>
          <a:srcRect/>
          <a:stretch>
            <a:fillRect/>
          </a:stretch>
        </p:blipFill>
        <p:spPr bwMode="auto">
          <a:xfrm>
            <a:off x="2362200" y="2438400"/>
            <a:ext cx="3467100" cy="1066800"/>
          </a:xfrm>
          <a:prstGeom prst="rect">
            <a:avLst/>
          </a:prstGeom>
          <a:noFill/>
          <a:ln w="9525">
            <a:noFill/>
            <a:miter lim="800000"/>
            <a:headEnd/>
            <a:tailEnd/>
          </a:ln>
        </p:spPr>
      </p:pic>
      <p:pic>
        <p:nvPicPr>
          <p:cNvPr id="29701" name="Picture 18"/>
          <p:cNvPicPr>
            <a:picLocks noChangeAspect="1" noChangeArrowheads="1"/>
          </p:cNvPicPr>
          <p:nvPr/>
        </p:nvPicPr>
        <p:blipFill>
          <a:blip r:embed="rId3" cstate="print"/>
          <a:srcRect/>
          <a:stretch>
            <a:fillRect/>
          </a:stretch>
        </p:blipFill>
        <p:spPr bwMode="auto">
          <a:xfrm>
            <a:off x="2438400" y="3962400"/>
            <a:ext cx="3543300" cy="1266825"/>
          </a:xfrm>
          <a:prstGeom prst="rect">
            <a:avLst/>
          </a:prstGeom>
          <a:noFill/>
          <a:ln w="9525">
            <a:noFill/>
            <a:miter lim="800000"/>
            <a:headEnd/>
            <a:tailEnd/>
          </a:ln>
        </p:spPr>
      </p:pic>
      <p:sp>
        <p:nvSpPr>
          <p:cNvPr id="29702" name="TextBox 7"/>
          <p:cNvSpPr txBox="1">
            <a:spLocks noChangeArrowheads="1"/>
          </p:cNvSpPr>
          <p:nvPr/>
        </p:nvSpPr>
        <p:spPr bwMode="auto">
          <a:xfrm>
            <a:off x="3200400" y="3733800"/>
            <a:ext cx="1030288" cy="369888"/>
          </a:xfrm>
          <a:prstGeom prst="rect">
            <a:avLst/>
          </a:prstGeom>
          <a:noFill/>
          <a:ln w="9525">
            <a:noFill/>
            <a:miter lim="800000"/>
            <a:headEnd/>
            <a:tailEnd/>
          </a:ln>
        </p:spPr>
        <p:txBody>
          <a:bodyPr wrap="none">
            <a:spAutoFit/>
          </a:bodyPr>
          <a:lstStyle/>
          <a:p>
            <a:r>
              <a:rPr lang="en-US"/>
              <a:t>Discrete</a:t>
            </a:r>
          </a:p>
        </p:txBody>
      </p:sp>
      <p:sp>
        <p:nvSpPr>
          <p:cNvPr id="29703" name="TextBox 8"/>
          <p:cNvSpPr txBox="1">
            <a:spLocks noChangeArrowheads="1"/>
          </p:cNvSpPr>
          <p:nvPr/>
        </p:nvSpPr>
        <p:spPr bwMode="auto">
          <a:xfrm>
            <a:off x="6172200" y="4506913"/>
            <a:ext cx="1485900" cy="369887"/>
          </a:xfrm>
          <a:prstGeom prst="rect">
            <a:avLst/>
          </a:prstGeom>
          <a:noFill/>
          <a:ln w="9525">
            <a:noFill/>
            <a:miter lim="800000"/>
            <a:headEnd/>
            <a:tailEnd/>
          </a:ln>
        </p:spPr>
        <p:txBody>
          <a:bodyPr wrap="none">
            <a:spAutoFit/>
          </a:bodyPr>
          <a:lstStyle/>
          <a:p>
            <a:r>
              <a:rPr lang="en-US" i="1"/>
              <a:t>k = -N/2..N/2</a:t>
            </a:r>
          </a:p>
        </p:txBody>
      </p:sp>
      <p:pic>
        <p:nvPicPr>
          <p:cNvPr id="29704" name="Picture 3"/>
          <p:cNvPicPr>
            <a:picLocks noChangeAspect="1" noChangeArrowheads="1"/>
          </p:cNvPicPr>
          <p:nvPr/>
        </p:nvPicPr>
        <p:blipFill>
          <a:blip r:embed="rId4" cstate="print"/>
          <a:srcRect/>
          <a:stretch>
            <a:fillRect/>
          </a:stretch>
        </p:blipFill>
        <p:spPr bwMode="auto">
          <a:xfrm>
            <a:off x="2438400" y="914400"/>
            <a:ext cx="3448050" cy="714375"/>
          </a:xfrm>
          <a:prstGeom prst="rect">
            <a:avLst/>
          </a:prstGeom>
          <a:noFill/>
          <a:ln w="9525">
            <a:noFill/>
            <a:miter lim="800000"/>
            <a:headEnd/>
            <a:tailEnd/>
          </a:ln>
        </p:spPr>
      </p:pic>
      <p:sp>
        <p:nvSpPr>
          <p:cNvPr id="29705" name="TextBox 11"/>
          <p:cNvSpPr txBox="1">
            <a:spLocks noChangeArrowheads="1"/>
          </p:cNvSpPr>
          <p:nvPr/>
        </p:nvSpPr>
        <p:spPr bwMode="auto">
          <a:xfrm>
            <a:off x="1295400" y="5791200"/>
            <a:ext cx="3941763" cy="369888"/>
          </a:xfrm>
          <a:prstGeom prst="rect">
            <a:avLst/>
          </a:prstGeom>
          <a:noFill/>
          <a:ln w="9525">
            <a:noFill/>
            <a:miter lim="800000"/>
            <a:headEnd/>
            <a:tailEnd/>
          </a:ln>
        </p:spPr>
        <p:txBody>
          <a:bodyPr wrap="none">
            <a:spAutoFit/>
          </a:bodyPr>
          <a:lstStyle/>
          <a:p>
            <a:r>
              <a:rPr lang="en-US"/>
              <a:t>Fast Fourier Transform (FFT): NlogN</a:t>
            </a: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0" name="Rectangle 2"/>
          <p:cNvSpPr>
            <a:spLocks noGrp="1" noChangeArrowheads="1"/>
          </p:cNvSpPr>
          <p:nvPr>
            <p:ph type="title"/>
          </p:nvPr>
        </p:nvSpPr>
        <p:spPr/>
        <p:txBody>
          <a:bodyPr/>
          <a:lstStyle/>
          <a:p>
            <a:r>
              <a:rPr lang="en-US" smtClean="0"/>
              <a:t>The Convolution Theorem</a:t>
            </a:r>
          </a:p>
        </p:txBody>
      </p:sp>
      <p:sp>
        <p:nvSpPr>
          <p:cNvPr id="488451" name="Rectangle 3"/>
          <p:cNvSpPr>
            <a:spLocks noGrp="1" noChangeArrowheads="1"/>
          </p:cNvSpPr>
          <p:nvPr>
            <p:ph type="body" sz="half" idx="2"/>
          </p:nvPr>
        </p:nvSpPr>
        <p:spPr>
          <a:xfrm>
            <a:off x="533400" y="914400"/>
            <a:ext cx="7924800" cy="5257800"/>
          </a:xfrm>
        </p:spPr>
        <p:txBody>
          <a:bodyPr/>
          <a:lstStyle/>
          <a:p>
            <a:pPr marL="0" indent="0">
              <a:lnSpc>
                <a:spcPct val="90000"/>
              </a:lnSpc>
              <a:defRPr/>
            </a:pPr>
            <a:endParaRPr lang="en-US" dirty="0" smtClean="0"/>
          </a:p>
          <a:p>
            <a:pPr>
              <a:lnSpc>
                <a:spcPct val="90000"/>
              </a:lnSpc>
              <a:defRPr/>
            </a:pPr>
            <a:r>
              <a:rPr lang="en-US" dirty="0" smtClean="0"/>
              <a:t>The Fourier transform of the convolution of two functions is the product of their Fourier transforms</a:t>
            </a:r>
          </a:p>
          <a:p>
            <a:pPr>
              <a:lnSpc>
                <a:spcPct val="90000"/>
              </a:lnSpc>
              <a:defRPr/>
            </a:pPr>
            <a:endParaRPr lang="en-US" dirty="0" smtClean="0"/>
          </a:p>
          <a:p>
            <a:pPr>
              <a:lnSpc>
                <a:spcPct val="90000"/>
              </a:lnSpc>
              <a:defRPr/>
            </a:pPr>
            <a:endParaRPr lang="en-US" dirty="0" smtClean="0"/>
          </a:p>
          <a:p>
            <a:pPr>
              <a:lnSpc>
                <a:spcPct val="90000"/>
              </a:lnSpc>
              <a:defRPr/>
            </a:pPr>
            <a:r>
              <a:rPr lang="en-US" dirty="0" smtClean="0"/>
              <a:t>The inverse Fourier transform of the product of two Fourier transforms is the convolution of the two inverse Fourier transforms</a:t>
            </a:r>
          </a:p>
          <a:p>
            <a:pPr>
              <a:lnSpc>
                <a:spcPct val="90000"/>
              </a:lnSpc>
              <a:defRPr/>
            </a:pPr>
            <a:endParaRPr lang="en-US" dirty="0" smtClean="0"/>
          </a:p>
          <a:p>
            <a:pPr>
              <a:lnSpc>
                <a:spcPct val="90000"/>
              </a:lnSpc>
              <a:defRPr/>
            </a:pPr>
            <a:endParaRPr lang="en-US" dirty="0" smtClean="0"/>
          </a:p>
          <a:p>
            <a:pPr>
              <a:lnSpc>
                <a:spcPct val="90000"/>
              </a:lnSpc>
              <a:defRPr/>
            </a:pPr>
            <a:r>
              <a:rPr lang="en-US" b="1" dirty="0" smtClean="0"/>
              <a:t>Convolution</a:t>
            </a:r>
            <a:r>
              <a:rPr lang="en-US" dirty="0" smtClean="0"/>
              <a:t> in spatial domain is equivalent to </a:t>
            </a:r>
            <a:r>
              <a:rPr lang="en-US" b="1" dirty="0" smtClean="0"/>
              <a:t>multiplication</a:t>
            </a:r>
            <a:r>
              <a:rPr lang="en-US" dirty="0" smtClean="0"/>
              <a:t> in frequency domain!</a:t>
            </a:r>
          </a:p>
        </p:txBody>
      </p:sp>
      <p:graphicFrame>
        <p:nvGraphicFramePr>
          <p:cNvPr id="488452" name="Object 4"/>
          <p:cNvGraphicFramePr>
            <a:graphicFrameLocks noChangeAspect="1"/>
          </p:cNvGraphicFramePr>
          <p:nvPr/>
        </p:nvGraphicFramePr>
        <p:xfrm>
          <a:off x="2341563" y="2362200"/>
          <a:ext cx="4003675" cy="615950"/>
        </p:xfrm>
        <a:graphic>
          <a:graphicData uri="http://schemas.openxmlformats.org/presentationml/2006/ole">
            <p:oleObj spid="_x0000_s4098" name="Equation" r:id="rId3" imgW="1231560" imgH="203040" progId="Equation.3">
              <p:embed/>
            </p:oleObj>
          </a:graphicData>
        </a:graphic>
      </p:graphicFrame>
      <p:graphicFrame>
        <p:nvGraphicFramePr>
          <p:cNvPr id="488453" name="Object 5"/>
          <p:cNvGraphicFramePr>
            <a:graphicFrameLocks noChangeAspect="1"/>
          </p:cNvGraphicFramePr>
          <p:nvPr/>
        </p:nvGraphicFramePr>
        <p:xfrm>
          <a:off x="1785938" y="4384675"/>
          <a:ext cx="5114925" cy="720725"/>
        </p:xfrm>
        <a:graphic>
          <a:graphicData uri="http://schemas.openxmlformats.org/presentationml/2006/ole">
            <p:oleObj spid="_x0000_s4099" name="Equation" r:id="rId4" imgW="1511280" imgH="228600" progId="Equation.3">
              <p:embed/>
            </p:oleObj>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88451">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8845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88451">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8451"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4"/>
          <p:cNvSpPr>
            <a:spLocks noGrp="1"/>
          </p:cNvSpPr>
          <p:nvPr>
            <p:ph type="title"/>
          </p:nvPr>
        </p:nvSpPr>
        <p:spPr/>
        <p:txBody>
          <a:bodyPr/>
          <a:lstStyle/>
          <a:p>
            <a:r>
              <a:rPr lang="en-US" smtClean="0"/>
              <a:t>Properties of Fourier Transforms</a:t>
            </a:r>
          </a:p>
        </p:txBody>
      </p:sp>
      <p:sp>
        <p:nvSpPr>
          <p:cNvPr id="30723" name="Content Placeholder 5"/>
          <p:cNvSpPr>
            <a:spLocks noGrp="1"/>
          </p:cNvSpPr>
          <p:nvPr>
            <p:ph idx="1"/>
          </p:nvPr>
        </p:nvSpPr>
        <p:spPr>
          <a:xfrm>
            <a:off x="533400" y="1066800"/>
            <a:ext cx="8229600" cy="5135563"/>
          </a:xfrm>
        </p:spPr>
        <p:txBody>
          <a:bodyPr/>
          <a:lstStyle/>
          <a:p>
            <a:endParaRPr lang="en-US" smtClean="0"/>
          </a:p>
          <a:p>
            <a:r>
              <a:rPr lang="en-US" smtClean="0"/>
              <a:t>Linearity</a:t>
            </a:r>
          </a:p>
          <a:p>
            <a:endParaRPr lang="en-US" smtClean="0"/>
          </a:p>
          <a:p>
            <a:r>
              <a:rPr lang="en-US" smtClean="0"/>
              <a:t>Fourier transform of a real signal is symmetric about the origin</a:t>
            </a:r>
          </a:p>
          <a:p>
            <a:endParaRPr lang="en-US" smtClean="0"/>
          </a:p>
          <a:p>
            <a:r>
              <a:rPr lang="en-US" smtClean="0"/>
              <a:t>The energy of the signal is the same as the energy of its Fourier transform</a:t>
            </a:r>
          </a:p>
          <a:p>
            <a:endParaRPr lang="en-US" smtClean="0"/>
          </a:p>
          <a:p>
            <a:endParaRPr lang="en-US" smtClean="0"/>
          </a:p>
        </p:txBody>
      </p:sp>
      <p:pic>
        <p:nvPicPr>
          <p:cNvPr id="30724" name="Picture 2" descr="\begin{displaymath}{\cal F}[a x(t)+b y(t)]=a{\cal F}[x(t)]+b{\cal F}[y(t)] \end{displaymath}"/>
          <p:cNvPicPr>
            <a:picLocks noChangeAspect="1" noChangeArrowheads="1"/>
          </p:cNvPicPr>
          <p:nvPr/>
        </p:nvPicPr>
        <p:blipFill>
          <a:blip r:embed="rId2" cstate="print"/>
          <a:srcRect l="27628"/>
          <a:stretch>
            <a:fillRect/>
          </a:stretch>
        </p:blipFill>
        <p:spPr bwMode="auto">
          <a:xfrm>
            <a:off x="2667000" y="1600200"/>
            <a:ext cx="5789613" cy="609600"/>
          </a:xfrm>
          <a:prstGeom prst="rect">
            <a:avLst/>
          </a:prstGeom>
          <a:noFill/>
          <a:ln w="9525">
            <a:noFill/>
            <a:miter lim="800000"/>
            <a:headEnd/>
            <a:tailEnd/>
          </a:ln>
        </p:spPr>
      </p:pic>
      <p:sp>
        <p:nvSpPr>
          <p:cNvPr id="30725" name="TextBox 9"/>
          <p:cNvSpPr txBox="1">
            <a:spLocks noChangeArrowheads="1"/>
          </p:cNvSpPr>
          <p:nvPr/>
        </p:nvSpPr>
        <p:spPr bwMode="auto">
          <a:xfrm>
            <a:off x="6573838" y="6488113"/>
            <a:ext cx="2570162" cy="369887"/>
          </a:xfrm>
          <a:prstGeom prst="rect">
            <a:avLst/>
          </a:prstGeom>
          <a:noFill/>
          <a:ln w="9525">
            <a:noFill/>
            <a:miter lim="800000"/>
            <a:headEnd/>
            <a:tailEnd/>
          </a:ln>
        </p:spPr>
        <p:txBody>
          <a:bodyPr wrap="none">
            <a:spAutoFit/>
          </a:bodyPr>
          <a:lstStyle/>
          <a:p>
            <a:r>
              <a:rPr lang="en-US"/>
              <a:t>See Szeliski Book (3.4)</a:t>
            </a: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p:cNvSpPr>
            <a:spLocks noGrp="1"/>
          </p:cNvSpPr>
          <p:nvPr>
            <p:ph type="title"/>
          </p:nvPr>
        </p:nvSpPr>
        <p:spPr/>
        <p:txBody>
          <a:bodyPr/>
          <a:lstStyle/>
          <a:p>
            <a:r>
              <a:rPr lang="en-US" smtClean="0"/>
              <a:t>Filtering in spatial domain</a:t>
            </a:r>
          </a:p>
        </p:txBody>
      </p:sp>
      <p:pic>
        <p:nvPicPr>
          <p:cNvPr id="31747" name="Picture 2"/>
          <p:cNvPicPr>
            <a:picLocks noChangeAspect="1" noChangeArrowheads="1"/>
          </p:cNvPicPr>
          <p:nvPr/>
        </p:nvPicPr>
        <p:blipFill>
          <a:blip r:embed="rId2" cstate="print"/>
          <a:srcRect l="61539" t="12923" r="12308" b="45232"/>
          <a:stretch>
            <a:fillRect/>
          </a:stretch>
        </p:blipFill>
        <p:spPr bwMode="auto">
          <a:xfrm>
            <a:off x="3962400" y="3733800"/>
            <a:ext cx="762000" cy="762000"/>
          </a:xfrm>
          <a:prstGeom prst="rect">
            <a:avLst/>
          </a:prstGeom>
          <a:noFill/>
          <a:ln w="9525">
            <a:noFill/>
            <a:miter lim="800000"/>
            <a:headEnd/>
            <a:tailEnd/>
          </a:ln>
        </p:spPr>
      </p:pic>
      <p:grpSp>
        <p:nvGrpSpPr>
          <p:cNvPr id="31748" name="Group 5"/>
          <p:cNvGrpSpPr>
            <a:grpSpLocks noChangeAspect="1"/>
          </p:cNvGrpSpPr>
          <p:nvPr/>
        </p:nvGrpSpPr>
        <p:grpSpPr bwMode="auto">
          <a:xfrm>
            <a:off x="6858000" y="0"/>
            <a:ext cx="1390650" cy="1371600"/>
            <a:chOff x="144" y="144"/>
            <a:chExt cx="1152" cy="1136"/>
          </a:xfrm>
        </p:grpSpPr>
        <p:sp>
          <p:nvSpPr>
            <p:cNvPr id="31753" name="Rectangle 6"/>
            <p:cNvSpPr>
              <a:spLocks noChangeArrowheads="1"/>
            </p:cNvSpPr>
            <p:nvPr/>
          </p:nvSpPr>
          <p:spPr bwMode="auto">
            <a:xfrm>
              <a:off x="912" y="901"/>
              <a:ext cx="384" cy="379"/>
            </a:xfrm>
            <a:prstGeom prst="rect">
              <a:avLst/>
            </a:prstGeom>
            <a:solidFill>
              <a:srgbClr val="FFCC99"/>
            </a:solidFill>
            <a:ln w="9525">
              <a:noFill/>
              <a:miter lim="800000"/>
              <a:headEnd/>
              <a:tailEnd/>
            </a:ln>
          </p:spPr>
          <p:txBody>
            <a:bodyPr lIns="0" tIns="0" rIns="0" bIns="0" anchor="ctr" anchorCtr="1"/>
            <a:lstStyle/>
            <a:p>
              <a:pPr>
                <a:spcBef>
                  <a:spcPct val="20000"/>
                </a:spcBef>
              </a:pPr>
              <a:r>
                <a:rPr lang="en-US" sz="2000"/>
                <a:t>-1</a:t>
              </a:r>
            </a:p>
          </p:txBody>
        </p:sp>
        <p:sp>
          <p:nvSpPr>
            <p:cNvPr id="31754" name="Rectangle 7"/>
            <p:cNvSpPr>
              <a:spLocks noChangeArrowheads="1"/>
            </p:cNvSpPr>
            <p:nvPr/>
          </p:nvSpPr>
          <p:spPr bwMode="auto">
            <a:xfrm>
              <a:off x="528" y="901"/>
              <a:ext cx="384" cy="379"/>
            </a:xfrm>
            <a:prstGeom prst="rect">
              <a:avLst/>
            </a:prstGeom>
            <a:solidFill>
              <a:srgbClr val="FFCC99"/>
            </a:solidFill>
            <a:ln w="9525">
              <a:noFill/>
              <a:miter lim="800000"/>
              <a:headEnd/>
              <a:tailEnd/>
            </a:ln>
          </p:spPr>
          <p:txBody>
            <a:bodyPr lIns="0" tIns="0" rIns="0" bIns="0" anchor="ctr" anchorCtr="1"/>
            <a:lstStyle/>
            <a:p>
              <a:pPr>
                <a:spcBef>
                  <a:spcPct val="20000"/>
                </a:spcBef>
              </a:pPr>
              <a:r>
                <a:rPr lang="en-US" sz="2000"/>
                <a:t>0</a:t>
              </a:r>
            </a:p>
          </p:txBody>
        </p:sp>
        <p:sp>
          <p:nvSpPr>
            <p:cNvPr id="31755" name="Rectangle 8"/>
            <p:cNvSpPr>
              <a:spLocks noChangeArrowheads="1"/>
            </p:cNvSpPr>
            <p:nvPr/>
          </p:nvSpPr>
          <p:spPr bwMode="auto">
            <a:xfrm>
              <a:off x="144" y="901"/>
              <a:ext cx="384" cy="379"/>
            </a:xfrm>
            <a:prstGeom prst="rect">
              <a:avLst/>
            </a:prstGeom>
            <a:solidFill>
              <a:srgbClr val="FFCC99"/>
            </a:solidFill>
            <a:ln w="9525">
              <a:noFill/>
              <a:miter lim="800000"/>
              <a:headEnd/>
              <a:tailEnd/>
            </a:ln>
          </p:spPr>
          <p:txBody>
            <a:bodyPr lIns="0" tIns="0" rIns="0" bIns="0" anchor="ctr" anchorCtr="1"/>
            <a:lstStyle/>
            <a:p>
              <a:pPr>
                <a:spcBef>
                  <a:spcPct val="20000"/>
                </a:spcBef>
              </a:pPr>
              <a:r>
                <a:rPr lang="en-US" sz="2000"/>
                <a:t>1</a:t>
              </a:r>
            </a:p>
          </p:txBody>
        </p:sp>
        <p:sp>
          <p:nvSpPr>
            <p:cNvPr id="31756" name="Rectangle 9"/>
            <p:cNvSpPr>
              <a:spLocks noChangeArrowheads="1"/>
            </p:cNvSpPr>
            <p:nvPr/>
          </p:nvSpPr>
          <p:spPr bwMode="auto">
            <a:xfrm>
              <a:off x="912" y="523"/>
              <a:ext cx="384" cy="378"/>
            </a:xfrm>
            <a:prstGeom prst="rect">
              <a:avLst/>
            </a:prstGeom>
            <a:solidFill>
              <a:srgbClr val="FFCC99"/>
            </a:solidFill>
            <a:ln w="9525">
              <a:noFill/>
              <a:miter lim="800000"/>
              <a:headEnd/>
              <a:tailEnd/>
            </a:ln>
          </p:spPr>
          <p:txBody>
            <a:bodyPr lIns="0" tIns="0" rIns="0" bIns="0" anchor="ctr" anchorCtr="1"/>
            <a:lstStyle/>
            <a:p>
              <a:pPr>
                <a:spcBef>
                  <a:spcPct val="20000"/>
                </a:spcBef>
              </a:pPr>
              <a:r>
                <a:rPr lang="en-US" sz="2000"/>
                <a:t>-2</a:t>
              </a:r>
            </a:p>
          </p:txBody>
        </p:sp>
        <p:sp>
          <p:nvSpPr>
            <p:cNvPr id="31757" name="Rectangle 10"/>
            <p:cNvSpPr>
              <a:spLocks noChangeArrowheads="1"/>
            </p:cNvSpPr>
            <p:nvPr/>
          </p:nvSpPr>
          <p:spPr bwMode="auto">
            <a:xfrm>
              <a:off x="528" y="523"/>
              <a:ext cx="384" cy="378"/>
            </a:xfrm>
            <a:prstGeom prst="rect">
              <a:avLst/>
            </a:prstGeom>
            <a:solidFill>
              <a:srgbClr val="FFCC99"/>
            </a:solidFill>
            <a:ln w="9525">
              <a:noFill/>
              <a:miter lim="800000"/>
              <a:headEnd/>
              <a:tailEnd/>
            </a:ln>
          </p:spPr>
          <p:txBody>
            <a:bodyPr lIns="0" tIns="0" rIns="0" bIns="0" anchor="ctr" anchorCtr="1"/>
            <a:lstStyle/>
            <a:p>
              <a:pPr>
                <a:spcBef>
                  <a:spcPct val="20000"/>
                </a:spcBef>
              </a:pPr>
              <a:r>
                <a:rPr lang="en-US" sz="2000"/>
                <a:t>0</a:t>
              </a:r>
            </a:p>
          </p:txBody>
        </p:sp>
        <p:sp>
          <p:nvSpPr>
            <p:cNvPr id="31758" name="Rectangle 11"/>
            <p:cNvSpPr>
              <a:spLocks noChangeArrowheads="1"/>
            </p:cNvSpPr>
            <p:nvPr/>
          </p:nvSpPr>
          <p:spPr bwMode="auto">
            <a:xfrm>
              <a:off x="144" y="523"/>
              <a:ext cx="384" cy="378"/>
            </a:xfrm>
            <a:prstGeom prst="rect">
              <a:avLst/>
            </a:prstGeom>
            <a:solidFill>
              <a:srgbClr val="FFCC99"/>
            </a:solidFill>
            <a:ln w="9525">
              <a:noFill/>
              <a:miter lim="800000"/>
              <a:headEnd/>
              <a:tailEnd/>
            </a:ln>
          </p:spPr>
          <p:txBody>
            <a:bodyPr lIns="0" tIns="0" rIns="0" bIns="0" anchor="ctr" anchorCtr="1"/>
            <a:lstStyle/>
            <a:p>
              <a:pPr>
                <a:spcBef>
                  <a:spcPct val="20000"/>
                </a:spcBef>
              </a:pPr>
              <a:r>
                <a:rPr lang="en-US" sz="2000"/>
                <a:t>2</a:t>
              </a:r>
            </a:p>
          </p:txBody>
        </p:sp>
        <p:sp>
          <p:nvSpPr>
            <p:cNvPr id="31759" name="Rectangle 12"/>
            <p:cNvSpPr>
              <a:spLocks noChangeArrowheads="1"/>
            </p:cNvSpPr>
            <p:nvPr/>
          </p:nvSpPr>
          <p:spPr bwMode="auto">
            <a:xfrm>
              <a:off x="912" y="144"/>
              <a:ext cx="384" cy="379"/>
            </a:xfrm>
            <a:prstGeom prst="rect">
              <a:avLst/>
            </a:prstGeom>
            <a:solidFill>
              <a:srgbClr val="FFCC99"/>
            </a:solidFill>
            <a:ln w="9525">
              <a:noFill/>
              <a:miter lim="800000"/>
              <a:headEnd/>
              <a:tailEnd/>
            </a:ln>
          </p:spPr>
          <p:txBody>
            <a:bodyPr lIns="0" tIns="0" rIns="0" bIns="0" anchor="ctr" anchorCtr="1"/>
            <a:lstStyle/>
            <a:p>
              <a:pPr>
                <a:spcBef>
                  <a:spcPct val="20000"/>
                </a:spcBef>
              </a:pPr>
              <a:r>
                <a:rPr lang="en-US" sz="2000"/>
                <a:t>-1</a:t>
              </a:r>
            </a:p>
          </p:txBody>
        </p:sp>
        <p:sp>
          <p:nvSpPr>
            <p:cNvPr id="31760" name="Rectangle 13"/>
            <p:cNvSpPr>
              <a:spLocks noChangeArrowheads="1"/>
            </p:cNvSpPr>
            <p:nvPr/>
          </p:nvSpPr>
          <p:spPr bwMode="auto">
            <a:xfrm>
              <a:off x="528" y="144"/>
              <a:ext cx="384" cy="379"/>
            </a:xfrm>
            <a:prstGeom prst="rect">
              <a:avLst/>
            </a:prstGeom>
            <a:solidFill>
              <a:srgbClr val="FFCC99"/>
            </a:solidFill>
            <a:ln w="9525">
              <a:noFill/>
              <a:miter lim="800000"/>
              <a:headEnd/>
              <a:tailEnd/>
            </a:ln>
          </p:spPr>
          <p:txBody>
            <a:bodyPr lIns="0" tIns="0" rIns="0" bIns="0" anchor="ctr" anchorCtr="1"/>
            <a:lstStyle/>
            <a:p>
              <a:pPr>
                <a:spcBef>
                  <a:spcPct val="20000"/>
                </a:spcBef>
              </a:pPr>
              <a:r>
                <a:rPr lang="en-US" sz="2000"/>
                <a:t>0</a:t>
              </a:r>
            </a:p>
          </p:txBody>
        </p:sp>
        <p:sp>
          <p:nvSpPr>
            <p:cNvPr id="31761" name="Rectangle 14"/>
            <p:cNvSpPr>
              <a:spLocks noChangeArrowheads="1"/>
            </p:cNvSpPr>
            <p:nvPr/>
          </p:nvSpPr>
          <p:spPr bwMode="auto">
            <a:xfrm>
              <a:off x="144" y="144"/>
              <a:ext cx="384" cy="379"/>
            </a:xfrm>
            <a:prstGeom prst="rect">
              <a:avLst/>
            </a:prstGeom>
            <a:solidFill>
              <a:srgbClr val="FFCC99"/>
            </a:solidFill>
            <a:ln w="9525">
              <a:noFill/>
              <a:miter lim="800000"/>
              <a:headEnd/>
              <a:tailEnd/>
            </a:ln>
          </p:spPr>
          <p:txBody>
            <a:bodyPr lIns="0" tIns="0" rIns="0" bIns="0" anchor="ctr" anchorCtr="1"/>
            <a:lstStyle/>
            <a:p>
              <a:pPr>
                <a:spcBef>
                  <a:spcPct val="20000"/>
                </a:spcBef>
              </a:pPr>
              <a:r>
                <a:rPr lang="en-US" sz="2000"/>
                <a:t>1</a:t>
              </a:r>
            </a:p>
          </p:txBody>
        </p:sp>
        <p:sp>
          <p:nvSpPr>
            <p:cNvPr id="31762" name="Line 15"/>
            <p:cNvSpPr>
              <a:spLocks noChangeShapeType="1"/>
            </p:cNvSpPr>
            <p:nvPr/>
          </p:nvSpPr>
          <p:spPr bwMode="auto">
            <a:xfrm>
              <a:off x="144" y="144"/>
              <a:ext cx="1152" cy="0"/>
            </a:xfrm>
            <a:prstGeom prst="line">
              <a:avLst/>
            </a:prstGeom>
            <a:noFill/>
            <a:ln w="28575" cap="sq">
              <a:solidFill>
                <a:schemeClr val="tx1"/>
              </a:solidFill>
              <a:round/>
              <a:headEnd/>
              <a:tailEnd/>
            </a:ln>
          </p:spPr>
          <p:txBody>
            <a:bodyPr lIns="0" tIns="0" rIns="0" bIns="0" anchor="ctr" anchorCtr="1"/>
            <a:lstStyle/>
            <a:p>
              <a:endParaRPr lang="en-US"/>
            </a:p>
          </p:txBody>
        </p:sp>
        <p:sp>
          <p:nvSpPr>
            <p:cNvPr id="31763" name="Line 16"/>
            <p:cNvSpPr>
              <a:spLocks noChangeShapeType="1"/>
            </p:cNvSpPr>
            <p:nvPr/>
          </p:nvSpPr>
          <p:spPr bwMode="auto">
            <a:xfrm>
              <a:off x="144" y="523"/>
              <a:ext cx="1152" cy="0"/>
            </a:xfrm>
            <a:prstGeom prst="line">
              <a:avLst/>
            </a:prstGeom>
            <a:noFill/>
            <a:ln w="12700">
              <a:solidFill>
                <a:schemeClr val="tx1"/>
              </a:solidFill>
              <a:round/>
              <a:headEnd/>
              <a:tailEnd/>
            </a:ln>
          </p:spPr>
          <p:txBody>
            <a:bodyPr lIns="0" tIns="0" rIns="0" bIns="0" anchor="ctr" anchorCtr="1"/>
            <a:lstStyle/>
            <a:p>
              <a:endParaRPr lang="en-US"/>
            </a:p>
          </p:txBody>
        </p:sp>
        <p:sp>
          <p:nvSpPr>
            <p:cNvPr id="31764" name="Line 17"/>
            <p:cNvSpPr>
              <a:spLocks noChangeShapeType="1"/>
            </p:cNvSpPr>
            <p:nvPr/>
          </p:nvSpPr>
          <p:spPr bwMode="auto">
            <a:xfrm>
              <a:off x="144" y="901"/>
              <a:ext cx="1152" cy="0"/>
            </a:xfrm>
            <a:prstGeom prst="line">
              <a:avLst/>
            </a:prstGeom>
            <a:noFill/>
            <a:ln w="12700">
              <a:solidFill>
                <a:schemeClr val="tx1"/>
              </a:solidFill>
              <a:round/>
              <a:headEnd/>
              <a:tailEnd/>
            </a:ln>
          </p:spPr>
          <p:txBody>
            <a:bodyPr lIns="0" tIns="0" rIns="0" bIns="0" anchor="ctr" anchorCtr="1"/>
            <a:lstStyle/>
            <a:p>
              <a:endParaRPr lang="en-US"/>
            </a:p>
          </p:txBody>
        </p:sp>
        <p:sp>
          <p:nvSpPr>
            <p:cNvPr id="31765" name="Line 18"/>
            <p:cNvSpPr>
              <a:spLocks noChangeShapeType="1"/>
            </p:cNvSpPr>
            <p:nvPr/>
          </p:nvSpPr>
          <p:spPr bwMode="auto">
            <a:xfrm>
              <a:off x="144" y="1280"/>
              <a:ext cx="1152" cy="0"/>
            </a:xfrm>
            <a:prstGeom prst="line">
              <a:avLst/>
            </a:prstGeom>
            <a:noFill/>
            <a:ln w="28575" cap="sq">
              <a:solidFill>
                <a:schemeClr val="tx1"/>
              </a:solidFill>
              <a:round/>
              <a:headEnd/>
              <a:tailEnd/>
            </a:ln>
          </p:spPr>
          <p:txBody>
            <a:bodyPr lIns="0" tIns="0" rIns="0" bIns="0" anchor="ctr" anchorCtr="1"/>
            <a:lstStyle/>
            <a:p>
              <a:endParaRPr lang="en-US"/>
            </a:p>
          </p:txBody>
        </p:sp>
        <p:sp>
          <p:nvSpPr>
            <p:cNvPr id="31766" name="Line 19"/>
            <p:cNvSpPr>
              <a:spLocks noChangeShapeType="1"/>
            </p:cNvSpPr>
            <p:nvPr/>
          </p:nvSpPr>
          <p:spPr bwMode="auto">
            <a:xfrm>
              <a:off x="144" y="144"/>
              <a:ext cx="0" cy="1136"/>
            </a:xfrm>
            <a:prstGeom prst="line">
              <a:avLst/>
            </a:prstGeom>
            <a:noFill/>
            <a:ln w="28575" cap="sq">
              <a:solidFill>
                <a:schemeClr val="tx1"/>
              </a:solidFill>
              <a:round/>
              <a:headEnd/>
              <a:tailEnd/>
            </a:ln>
          </p:spPr>
          <p:txBody>
            <a:bodyPr lIns="0" tIns="0" rIns="0" bIns="0" anchor="ctr" anchorCtr="1"/>
            <a:lstStyle/>
            <a:p>
              <a:endParaRPr lang="en-US"/>
            </a:p>
          </p:txBody>
        </p:sp>
        <p:sp>
          <p:nvSpPr>
            <p:cNvPr id="31767" name="Line 20"/>
            <p:cNvSpPr>
              <a:spLocks noChangeShapeType="1"/>
            </p:cNvSpPr>
            <p:nvPr/>
          </p:nvSpPr>
          <p:spPr bwMode="auto">
            <a:xfrm>
              <a:off x="528" y="144"/>
              <a:ext cx="0" cy="1136"/>
            </a:xfrm>
            <a:prstGeom prst="line">
              <a:avLst/>
            </a:prstGeom>
            <a:noFill/>
            <a:ln w="12700">
              <a:solidFill>
                <a:schemeClr val="tx1"/>
              </a:solidFill>
              <a:round/>
              <a:headEnd/>
              <a:tailEnd/>
            </a:ln>
          </p:spPr>
          <p:txBody>
            <a:bodyPr lIns="0" tIns="0" rIns="0" bIns="0" anchor="ctr" anchorCtr="1"/>
            <a:lstStyle/>
            <a:p>
              <a:endParaRPr lang="en-US"/>
            </a:p>
          </p:txBody>
        </p:sp>
        <p:sp>
          <p:nvSpPr>
            <p:cNvPr id="31768" name="Line 21"/>
            <p:cNvSpPr>
              <a:spLocks noChangeShapeType="1"/>
            </p:cNvSpPr>
            <p:nvPr/>
          </p:nvSpPr>
          <p:spPr bwMode="auto">
            <a:xfrm>
              <a:off x="912" y="144"/>
              <a:ext cx="0" cy="1136"/>
            </a:xfrm>
            <a:prstGeom prst="line">
              <a:avLst/>
            </a:prstGeom>
            <a:noFill/>
            <a:ln w="12700">
              <a:solidFill>
                <a:schemeClr val="tx1"/>
              </a:solidFill>
              <a:round/>
              <a:headEnd/>
              <a:tailEnd/>
            </a:ln>
          </p:spPr>
          <p:txBody>
            <a:bodyPr lIns="0" tIns="0" rIns="0" bIns="0" anchor="ctr" anchorCtr="1"/>
            <a:lstStyle/>
            <a:p>
              <a:endParaRPr lang="en-US"/>
            </a:p>
          </p:txBody>
        </p:sp>
        <p:sp>
          <p:nvSpPr>
            <p:cNvPr id="31769" name="Line 22"/>
            <p:cNvSpPr>
              <a:spLocks noChangeShapeType="1"/>
            </p:cNvSpPr>
            <p:nvPr/>
          </p:nvSpPr>
          <p:spPr bwMode="auto">
            <a:xfrm>
              <a:off x="1296" y="144"/>
              <a:ext cx="0" cy="1136"/>
            </a:xfrm>
            <a:prstGeom prst="line">
              <a:avLst/>
            </a:prstGeom>
            <a:noFill/>
            <a:ln w="28575" cap="sq">
              <a:solidFill>
                <a:schemeClr val="tx1"/>
              </a:solidFill>
              <a:round/>
              <a:headEnd/>
              <a:tailEnd/>
            </a:ln>
          </p:spPr>
          <p:txBody>
            <a:bodyPr lIns="0" tIns="0" rIns="0" bIns="0" anchor="ctr" anchorCtr="1"/>
            <a:lstStyle/>
            <a:p>
              <a:endParaRPr lang="en-US"/>
            </a:p>
          </p:txBody>
        </p:sp>
      </p:grpSp>
      <p:pic>
        <p:nvPicPr>
          <p:cNvPr id="31749" name="Picture 3"/>
          <p:cNvPicPr>
            <a:picLocks noChangeAspect="1" noChangeArrowheads="1"/>
          </p:cNvPicPr>
          <p:nvPr/>
        </p:nvPicPr>
        <p:blipFill>
          <a:blip r:embed="rId3" cstate="print"/>
          <a:srcRect l="24074" t="59259" r="44444" b="5185"/>
          <a:stretch>
            <a:fillRect/>
          </a:stretch>
        </p:blipFill>
        <p:spPr bwMode="auto">
          <a:xfrm>
            <a:off x="5473700" y="2743200"/>
            <a:ext cx="3670300" cy="2590800"/>
          </a:xfrm>
          <a:prstGeom prst="rect">
            <a:avLst/>
          </a:prstGeom>
          <a:noFill/>
          <a:ln w="9525">
            <a:noFill/>
            <a:miter lim="800000"/>
            <a:headEnd/>
            <a:tailEnd/>
          </a:ln>
        </p:spPr>
      </p:pic>
      <p:pic>
        <p:nvPicPr>
          <p:cNvPr id="31750" name="Picture 3"/>
          <p:cNvPicPr>
            <a:picLocks noChangeAspect="1" noChangeArrowheads="1"/>
          </p:cNvPicPr>
          <p:nvPr/>
        </p:nvPicPr>
        <p:blipFill>
          <a:blip r:embed="rId3" cstate="print"/>
          <a:srcRect l="22221" t="14815" r="44444" b="46667"/>
          <a:stretch>
            <a:fillRect/>
          </a:stretch>
        </p:blipFill>
        <p:spPr bwMode="auto">
          <a:xfrm>
            <a:off x="0" y="2667000"/>
            <a:ext cx="3352800" cy="2420938"/>
          </a:xfrm>
          <a:prstGeom prst="rect">
            <a:avLst/>
          </a:prstGeom>
          <a:noFill/>
          <a:ln w="9525">
            <a:noFill/>
            <a:miter lim="800000"/>
            <a:headEnd/>
            <a:tailEnd/>
          </a:ln>
        </p:spPr>
      </p:pic>
      <p:sp>
        <p:nvSpPr>
          <p:cNvPr id="30" name="TextBox 29"/>
          <p:cNvSpPr txBox="1"/>
          <p:nvPr/>
        </p:nvSpPr>
        <p:spPr>
          <a:xfrm>
            <a:off x="3352800" y="3581400"/>
            <a:ext cx="623888" cy="1446213"/>
          </a:xfrm>
          <a:prstGeom prst="rect">
            <a:avLst/>
          </a:prstGeom>
          <a:noFill/>
        </p:spPr>
        <p:txBody>
          <a:bodyPr wrap="none">
            <a:spAutoFit/>
          </a:bodyPr>
          <a:lstStyle/>
          <a:p>
            <a:pPr>
              <a:defRPr/>
            </a:pPr>
            <a:r>
              <a:rPr lang="en-US" sz="8800" dirty="0">
                <a:solidFill>
                  <a:schemeClr val="accent1">
                    <a:lumMod val="75000"/>
                  </a:schemeClr>
                </a:solidFill>
                <a:cs typeface="+mn-cs"/>
              </a:rPr>
              <a:t>*</a:t>
            </a:r>
          </a:p>
        </p:txBody>
      </p:sp>
      <p:sp>
        <p:nvSpPr>
          <p:cNvPr id="31" name="TextBox 30"/>
          <p:cNvSpPr txBox="1"/>
          <p:nvPr/>
        </p:nvSpPr>
        <p:spPr>
          <a:xfrm>
            <a:off x="4800600" y="3632200"/>
            <a:ext cx="633413" cy="1016000"/>
          </a:xfrm>
          <a:prstGeom prst="rect">
            <a:avLst/>
          </a:prstGeom>
          <a:noFill/>
        </p:spPr>
        <p:txBody>
          <a:bodyPr wrap="none">
            <a:spAutoFit/>
          </a:bodyPr>
          <a:lstStyle/>
          <a:p>
            <a:pPr>
              <a:defRPr/>
            </a:pPr>
            <a:r>
              <a:rPr lang="en-US" sz="6000" dirty="0">
                <a:solidFill>
                  <a:schemeClr val="accent1">
                    <a:lumMod val="75000"/>
                  </a:schemeClr>
                </a:solidFill>
                <a:cs typeface="+mn-cs"/>
              </a:rPr>
              <a:t>=</a:t>
            </a: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p:txBody>
          <a:bodyPr/>
          <a:lstStyle/>
          <a:p>
            <a:r>
              <a:rPr lang="en-US" smtClean="0"/>
              <a:t>Review: questions</a:t>
            </a:r>
          </a:p>
        </p:txBody>
      </p:sp>
      <p:sp>
        <p:nvSpPr>
          <p:cNvPr id="10243" name="Content Placeholder 2"/>
          <p:cNvSpPr>
            <a:spLocks noGrp="1"/>
          </p:cNvSpPr>
          <p:nvPr>
            <p:ph idx="1"/>
          </p:nvPr>
        </p:nvSpPr>
        <p:spPr>
          <a:xfrm>
            <a:off x="457200" y="990600"/>
            <a:ext cx="8229600" cy="609600"/>
          </a:xfrm>
        </p:spPr>
        <p:txBody>
          <a:bodyPr/>
          <a:lstStyle/>
          <a:p>
            <a:pPr marL="514350" indent="-514350">
              <a:buFont typeface="Arial" charset="0"/>
              <a:buNone/>
            </a:pPr>
            <a:r>
              <a:rPr lang="en-US" smtClean="0"/>
              <a:t>3.  Fill in the blanks:</a:t>
            </a:r>
          </a:p>
        </p:txBody>
      </p:sp>
      <p:pic>
        <p:nvPicPr>
          <p:cNvPr id="10244" name="Picture 3" descr="C:\Users\Hoiem\Documents\Classes\Computational Photography - Fall 2010\lectures\figs\filters\fil_pairs\sobel_gaus.png"/>
          <p:cNvPicPr>
            <a:picLocks noChangeAspect="1" noChangeArrowheads="1"/>
          </p:cNvPicPr>
          <p:nvPr/>
        </p:nvPicPr>
        <p:blipFill>
          <a:blip r:embed="rId2" cstate="print"/>
          <a:srcRect l="15788" t="3510" r="14474" b="3510"/>
          <a:stretch>
            <a:fillRect/>
          </a:stretch>
        </p:blipFill>
        <p:spPr bwMode="auto">
          <a:xfrm>
            <a:off x="7086600" y="1066800"/>
            <a:ext cx="1447800" cy="1447800"/>
          </a:xfrm>
          <a:prstGeom prst="rect">
            <a:avLst/>
          </a:prstGeom>
          <a:noFill/>
          <a:ln w="9525">
            <a:noFill/>
            <a:miter lim="800000"/>
            <a:headEnd/>
            <a:tailEnd/>
          </a:ln>
        </p:spPr>
      </p:pic>
      <p:pic>
        <p:nvPicPr>
          <p:cNvPr id="10245" name="Picture 4" descr="C:\Users\Hoiem\Documents\Classes\Computational Photography - Fall 2010\lectures\figs\filters\fil_pairs\fil_sobel.png"/>
          <p:cNvPicPr>
            <a:picLocks noChangeAspect="1" noChangeArrowheads="1"/>
          </p:cNvPicPr>
          <p:nvPr/>
        </p:nvPicPr>
        <p:blipFill>
          <a:blip r:embed="rId3" cstate="print"/>
          <a:srcRect l="16667" t="4167" r="13542" b="4167"/>
          <a:stretch>
            <a:fillRect/>
          </a:stretch>
        </p:blipFill>
        <p:spPr bwMode="auto">
          <a:xfrm>
            <a:off x="7391400" y="2667000"/>
            <a:ext cx="590550" cy="582613"/>
          </a:xfrm>
          <a:prstGeom prst="rect">
            <a:avLst/>
          </a:prstGeom>
          <a:noFill/>
          <a:ln w="9525">
            <a:noFill/>
            <a:miter lim="800000"/>
            <a:headEnd/>
            <a:tailEnd/>
          </a:ln>
        </p:spPr>
      </p:pic>
      <p:pic>
        <p:nvPicPr>
          <p:cNvPr id="10246" name="Picture 5" descr="C:\Users\Hoiem\Documents\Classes\Computational Photography - Fall 2010\lectures\figs\filters\fil_pairs\fil_gaus.png"/>
          <p:cNvPicPr>
            <a:picLocks noChangeAspect="1" noChangeArrowheads="1"/>
          </p:cNvPicPr>
          <p:nvPr/>
        </p:nvPicPr>
        <p:blipFill>
          <a:blip r:embed="rId4" cstate="print"/>
          <a:srcRect l="17708" t="5556" r="16667" b="6944"/>
          <a:stretch>
            <a:fillRect/>
          </a:stretch>
        </p:blipFill>
        <p:spPr bwMode="auto">
          <a:xfrm>
            <a:off x="7086600" y="3733800"/>
            <a:ext cx="1143000" cy="1143000"/>
          </a:xfrm>
          <a:prstGeom prst="rect">
            <a:avLst/>
          </a:prstGeom>
          <a:noFill/>
          <a:ln w="9525">
            <a:noFill/>
            <a:miter lim="800000"/>
            <a:headEnd/>
            <a:tailEnd/>
          </a:ln>
        </p:spPr>
      </p:pic>
      <p:pic>
        <p:nvPicPr>
          <p:cNvPr id="10247" name="Picture 6" descr="C:\Users\Hoiem\Documents\Classes\Computational Photography - Fall 2010\lectures\figs\filters\fil_pairs\im_shift.jpg"/>
          <p:cNvPicPr>
            <a:picLocks noChangeAspect="1" noChangeArrowheads="1"/>
          </p:cNvPicPr>
          <p:nvPr/>
        </p:nvPicPr>
        <p:blipFill>
          <a:blip r:embed="rId5" cstate="print"/>
          <a:srcRect/>
          <a:stretch>
            <a:fillRect/>
          </a:stretch>
        </p:blipFill>
        <p:spPr bwMode="auto">
          <a:xfrm>
            <a:off x="533400" y="3657600"/>
            <a:ext cx="2389188" cy="1524000"/>
          </a:xfrm>
          <a:prstGeom prst="rect">
            <a:avLst/>
          </a:prstGeom>
          <a:noFill/>
          <a:ln w="9525">
            <a:noFill/>
            <a:miter lim="800000"/>
            <a:headEnd/>
            <a:tailEnd/>
          </a:ln>
        </p:spPr>
      </p:pic>
      <p:pic>
        <p:nvPicPr>
          <p:cNvPr id="10248" name="Picture 7" descr="C:\Users\Hoiem\Documents\Classes\Computational Photography - Fall 2010\lectures\figs\filters\fil_pairs\im_orig.jpg"/>
          <p:cNvPicPr>
            <a:picLocks noChangeAspect="1" noChangeArrowheads="1"/>
          </p:cNvPicPr>
          <p:nvPr/>
        </p:nvPicPr>
        <p:blipFill>
          <a:blip r:embed="rId6" cstate="print"/>
          <a:srcRect/>
          <a:stretch>
            <a:fillRect/>
          </a:stretch>
        </p:blipFill>
        <p:spPr bwMode="auto">
          <a:xfrm>
            <a:off x="6629400" y="5257800"/>
            <a:ext cx="2133600" cy="1360488"/>
          </a:xfrm>
          <a:prstGeom prst="rect">
            <a:avLst/>
          </a:prstGeom>
          <a:noFill/>
          <a:ln w="9525">
            <a:noFill/>
            <a:miter lim="800000"/>
            <a:headEnd/>
            <a:tailEnd/>
          </a:ln>
        </p:spPr>
      </p:pic>
      <p:sp>
        <p:nvSpPr>
          <p:cNvPr id="10249" name="TextBox 11"/>
          <p:cNvSpPr txBox="1">
            <a:spLocks noChangeArrowheads="1"/>
          </p:cNvSpPr>
          <p:nvPr/>
        </p:nvSpPr>
        <p:spPr bwMode="auto">
          <a:xfrm>
            <a:off x="4038600" y="838200"/>
            <a:ext cx="2581275" cy="2000250"/>
          </a:xfrm>
          <a:prstGeom prst="rect">
            <a:avLst/>
          </a:prstGeom>
          <a:noFill/>
          <a:ln w="9525">
            <a:noFill/>
            <a:miter lim="800000"/>
            <a:headEnd/>
            <a:tailEnd/>
          </a:ln>
        </p:spPr>
        <p:txBody>
          <a:bodyPr wrap="none">
            <a:spAutoFit/>
          </a:bodyPr>
          <a:lstStyle/>
          <a:p>
            <a:r>
              <a:rPr lang="en-US" sz="2400">
                <a:latin typeface="Courier New" pitchFamily="49" charset="0"/>
                <a:cs typeface="Courier New" pitchFamily="49" charset="0"/>
              </a:rPr>
              <a:t>a) _ = D * B </a:t>
            </a:r>
          </a:p>
          <a:p>
            <a:r>
              <a:rPr lang="en-US" sz="2400">
                <a:latin typeface="Courier New" pitchFamily="49" charset="0"/>
                <a:cs typeface="Courier New" pitchFamily="49" charset="0"/>
              </a:rPr>
              <a:t>b) A = _ * _</a:t>
            </a:r>
          </a:p>
          <a:p>
            <a:r>
              <a:rPr lang="en-US" sz="2400">
                <a:latin typeface="Courier New" pitchFamily="49" charset="0"/>
                <a:cs typeface="Courier New" pitchFamily="49" charset="0"/>
              </a:rPr>
              <a:t>c) F = D * _</a:t>
            </a:r>
          </a:p>
          <a:p>
            <a:r>
              <a:rPr lang="en-US" sz="2400">
                <a:latin typeface="Courier New" pitchFamily="49" charset="0"/>
                <a:cs typeface="Courier New" pitchFamily="49" charset="0"/>
              </a:rPr>
              <a:t>d) _ = D * D</a:t>
            </a:r>
          </a:p>
          <a:p>
            <a:endParaRPr lang="en-US" sz="2800"/>
          </a:p>
        </p:txBody>
      </p:sp>
      <p:sp>
        <p:nvSpPr>
          <p:cNvPr id="10250" name="TextBox 12"/>
          <p:cNvSpPr txBox="1">
            <a:spLocks noChangeArrowheads="1"/>
          </p:cNvSpPr>
          <p:nvPr/>
        </p:nvSpPr>
        <p:spPr bwMode="auto">
          <a:xfrm>
            <a:off x="6858000" y="990600"/>
            <a:ext cx="338138" cy="369888"/>
          </a:xfrm>
          <a:prstGeom prst="rect">
            <a:avLst/>
          </a:prstGeom>
          <a:noFill/>
          <a:ln w="9525">
            <a:noFill/>
            <a:miter lim="800000"/>
            <a:headEnd/>
            <a:tailEnd/>
          </a:ln>
        </p:spPr>
        <p:txBody>
          <a:bodyPr wrap="none">
            <a:spAutoFit/>
          </a:bodyPr>
          <a:lstStyle/>
          <a:p>
            <a:r>
              <a:rPr lang="en-US"/>
              <a:t>A</a:t>
            </a:r>
          </a:p>
        </p:txBody>
      </p:sp>
      <p:sp>
        <p:nvSpPr>
          <p:cNvPr id="10251" name="TextBox 13"/>
          <p:cNvSpPr txBox="1">
            <a:spLocks noChangeArrowheads="1"/>
          </p:cNvSpPr>
          <p:nvPr/>
        </p:nvSpPr>
        <p:spPr bwMode="auto">
          <a:xfrm>
            <a:off x="7162800" y="2667000"/>
            <a:ext cx="300038" cy="369888"/>
          </a:xfrm>
          <a:prstGeom prst="rect">
            <a:avLst/>
          </a:prstGeom>
          <a:noFill/>
          <a:ln w="9525">
            <a:noFill/>
            <a:miter lim="800000"/>
            <a:headEnd/>
            <a:tailEnd/>
          </a:ln>
        </p:spPr>
        <p:txBody>
          <a:bodyPr>
            <a:spAutoFit/>
          </a:bodyPr>
          <a:lstStyle/>
          <a:p>
            <a:r>
              <a:rPr lang="en-US"/>
              <a:t>B</a:t>
            </a:r>
          </a:p>
        </p:txBody>
      </p:sp>
      <p:sp>
        <p:nvSpPr>
          <p:cNvPr id="10252" name="TextBox 14"/>
          <p:cNvSpPr txBox="1">
            <a:spLocks noChangeArrowheads="1"/>
          </p:cNvSpPr>
          <p:nvPr/>
        </p:nvSpPr>
        <p:spPr bwMode="auto">
          <a:xfrm>
            <a:off x="6781800" y="3733800"/>
            <a:ext cx="350838" cy="369888"/>
          </a:xfrm>
          <a:prstGeom prst="rect">
            <a:avLst/>
          </a:prstGeom>
          <a:noFill/>
          <a:ln w="9525">
            <a:noFill/>
            <a:miter lim="800000"/>
            <a:headEnd/>
            <a:tailEnd/>
          </a:ln>
        </p:spPr>
        <p:txBody>
          <a:bodyPr wrap="none">
            <a:spAutoFit/>
          </a:bodyPr>
          <a:lstStyle/>
          <a:p>
            <a:r>
              <a:rPr lang="en-US"/>
              <a:t>C</a:t>
            </a:r>
          </a:p>
        </p:txBody>
      </p:sp>
      <p:sp>
        <p:nvSpPr>
          <p:cNvPr id="10253" name="TextBox 15"/>
          <p:cNvSpPr txBox="1">
            <a:spLocks noChangeArrowheads="1"/>
          </p:cNvSpPr>
          <p:nvPr/>
        </p:nvSpPr>
        <p:spPr bwMode="auto">
          <a:xfrm>
            <a:off x="6324600" y="5181600"/>
            <a:ext cx="350838" cy="369888"/>
          </a:xfrm>
          <a:prstGeom prst="rect">
            <a:avLst/>
          </a:prstGeom>
          <a:noFill/>
          <a:ln w="9525">
            <a:noFill/>
            <a:miter lim="800000"/>
            <a:headEnd/>
            <a:tailEnd/>
          </a:ln>
        </p:spPr>
        <p:txBody>
          <a:bodyPr wrap="none">
            <a:spAutoFit/>
          </a:bodyPr>
          <a:lstStyle/>
          <a:p>
            <a:r>
              <a:rPr lang="en-US"/>
              <a:t>D</a:t>
            </a:r>
          </a:p>
        </p:txBody>
      </p:sp>
      <p:pic>
        <p:nvPicPr>
          <p:cNvPr id="10254" name="Picture 8" descr="C:\Users\Hoiem\Documents\Classes\Computational Photography - Fall 2010\lectures\figs\filters\fil_pairs\fil_shift.png"/>
          <p:cNvPicPr>
            <a:picLocks noChangeAspect="1" noChangeArrowheads="1"/>
          </p:cNvPicPr>
          <p:nvPr/>
        </p:nvPicPr>
        <p:blipFill>
          <a:blip r:embed="rId7" cstate="print"/>
          <a:srcRect l="9375" t="41667" r="7292" b="41666"/>
          <a:stretch>
            <a:fillRect/>
          </a:stretch>
        </p:blipFill>
        <p:spPr bwMode="auto">
          <a:xfrm>
            <a:off x="533400" y="2971800"/>
            <a:ext cx="2438400" cy="365125"/>
          </a:xfrm>
          <a:prstGeom prst="rect">
            <a:avLst/>
          </a:prstGeom>
          <a:noFill/>
          <a:ln w="9525">
            <a:noFill/>
            <a:miter lim="800000"/>
            <a:headEnd/>
            <a:tailEnd/>
          </a:ln>
        </p:spPr>
      </p:pic>
      <p:sp>
        <p:nvSpPr>
          <p:cNvPr id="10255" name="TextBox 17"/>
          <p:cNvSpPr txBox="1">
            <a:spLocks noChangeArrowheads="1"/>
          </p:cNvSpPr>
          <p:nvPr/>
        </p:nvSpPr>
        <p:spPr bwMode="auto">
          <a:xfrm>
            <a:off x="228600" y="2927350"/>
            <a:ext cx="338138" cy="369888"/>
          </a:xfrm>
          <a:prstGeom prst="rect">
            <a:avLst/>
          </a:prstGeom>
          <a:noFill/>
          <a:ln w="9525">
            <a:noFill/>
            <a:miter lim="800000"/>
            <a:headEnd/>
            <a:tailEnd/>
          </a:ln>
        </p:spPr>
        <p:txBody>
          <a:bodyPr wrap="none">
            <a:spAutoFit/>
          </a:bodyPr>
          <a:lstStyle/>
          <a:p>
            <a:r>
              <a:rPr lang="en-US"/>
              <a:t>E</a:t>
            </a:r>
          </a:p>
        </p:txBody>
      </p:sp>
      <p:pic>
        <p:nvPicPr>
          <p:cNvPr id="10256" name="Picture 9" descr="C:\Users\Hoiem\Documents\Classes\Computational Photography - Fall 2010\lectures\figs\filters\fil_pairs\im_gaus.jpg"/>
          <p:cNvPicPr>
            <a:picLocks noChangeAspect="1" noChangeArrowheads="1"/>
          </p:cNvPicPr>
          <p:nvPr/>
        </p:nvPicPr>
        <p:blipFill>
          <a:blip r:embed="rId8" cstate="print"/>
          <a:srcRect/>
          <a:stretch>
            <a:fillRect/>
          </a:stretch>
        </p:blipFill>
        <p:spPr bwMode="auto">
          <a:xfrm>
            <a:off x="533400" y="5257800"/>
            <a:ext cx="1911350" cy="1219200"/>
          </a:xfrm>
          <a:prstGeom prst="rect">
            <a:avLst/>
          </a:prstGeom>
          <a:noFill/>
          <a:ln w="9525">
            <a:noFill/>
            <a:miter lim="800000"/>
            <a:headEnd/>
            <a:tailEnd/>
          </a:ln>
        </p:spPr>
      </p:pic>
      <p:sp>
        <p:nvSpPr>
          <p:cNvPr id="10257" name="TextBox 19"/>
          <p:cNvSpPr txBox="1">
            <a:spLocks noChangeArrowheads="1"/>
          </p:cNvSpPr>
          <p:nvPr/>
        </p:nvSpPr>
        <p:spPr bwMode="auto">
          <a:xfrm>
            <a:off x="152400" y="3810000"/>
            <a:ext cx="325438" cy="369888"/>
          </a:xfrm>
          <a:prstGeom prst="rect">
            <a:avLst/>
          </a:prstGeom>
          <a:noFill/>
          <a:ln w="9525">
            <a:noFill/>
            <a:miter lim="800000"/>
            <a:headEnd/>
            <a:tailEnd/>
          </a:ln>
        </p:spPr>
        <p:txBody>
          <a:bodyPr wrap="none">
            <a:spAutoFit/>
          </a:bodyPr>
          <a:lstStyle/>
          <a:p>
            <a:r>
              <a:rPr lang="en-US"/>
              <a:t>F</a:t>
            </a:r>
          </a:p>
        </p:txBody>
      </p:sp>
      <p:pic>
        <p:nvPicPr>
          <p:cNvPr id="10258" name="Picture 10" descr="C:\Users\Hoiem\Documents\Classes\Computational Photography - Fall 2010\lectures\figs\filters\fil_pairs\im_sobel.png"/>
          <p:cNvPicPr>
            <a:picLocks noChangeAspect="1" noChangeArrowheads="1"/>
          </p:cNvPicPr>
          <p:nvPr/>
        </p:nvPicPr>
        <p:blipFill>
          <a:blip r:embed="rId9" cstate="print"/>
          <a:srcRect l="9375" t="13889" r="8333" b="13889"/>
          <a:stretch>
            <a:fillRect/>
          </a:stretch>
        </p:blipFill>
        <p:spPr bwMode="auto">
          <a:xfrm>
            <a:off x="3429000" y="3352800"/>
            <a:ext cx="2667000" cy="1755775"/>
          </a:xfrm>
          <a:prstGeom prst="rect">
            <a:avLst/>
          </a:prstGeom>
          <a:noFill/>
          <a:ln w="9525">
            <a:noFill/>
            <a:miter lim="800000"/>
            <a:headEnd/>
            <a:tailEnd/>
          </a:ln>
        </p:spPr>
      </p:pic>
      <p:sp>
        <p:nvSpPr>
          <p:cNvPr id="10259" name="TextBox 21"/>
          <p:cNvSpPr txBox="1">
            <a:spLocks noChangeArrowheads="1"/>
          </p:cNvSpPr>
          <p:nvPr/>
        </p:nvSpPr>
        <p:spPr bwMode="auto">
          <a:xfrm>
            <a:off x="3200400" y="3352800"/>
            <a:ext cx="363538" cy="369888"/>
          </a:xfrm>
          <a:prstGeom prst="rect">
            <a:avLst/>
          </a:prstGeom>
          <a:noFill/>
          <a:ln w="9525">
            <a:noFill/>
            <a:miter lim="800000"/>
            <a:headEnd/>
            <a:tailEnd/>
          </a:ln>
        </p:spPr>
        <p:txBody>
          <a:bodyPr wrap="none">
            <a:spAutoFit/>
          </a:bodyPr>
          <a:lstStyle/>
          <a:p>
            <a:r>
              <a:rPr lang="en-US"/>
              <a:t>G</a:t>
            </a:r>
          </a:p>
        </p:txBody>
      </p:sp>
      <p:sp>
        <p:nvSpPr>
          <p:cNvPr id="10260" name="TextBox 22"/>
          <p:cNvSpPr txBox="1">
            <a:spLocks noChangeArrowheads="1"/>
          </p:cNvSpPr>
          <p:nvPr/>
        </p:nvSpPr>
        <p:spPr bwMode="auto">
          <a:xfrm>
            <a:off x="76200" y="5257800"/>
            <a:ext cx="350838" cy="369888"/>
          </a:xfrm>
          <a:prstGeom prst="rect">
            <a:avLst/>
          </a:prstGeom>
          <a:noFill/>
          <a:ln w="9525">
            <a:noFill/>
            <a:miter lim="800000"/>
            <a:headEnd/>
            <a:tailEnd/>
          </a:ln>
        </p:spPr>
        <p:txBody>
          <a:bodyPr wrap="none">
            <a:spAutoFit/>
          </a:bodyPr>
          <a:lstStyle/>
          <a:p>
            <a:r>
              <a:rPr lang="en-US"/>
              <a:t>H</a:t>
            </a:r>
          </a:p>
        </p:txBody>
      </p:sp>
      <p:pic>
        <p:nvPicPr>
          <p:cNvPr id="10261" name="Picture 11" descr="C:\Users\Hoiem\Documents\Classes\Computational Photography - Fall 2010\lectures\figs\filters\fil_pairs\im_im.png"/>
          <p:cNvPicPr>
            <a:picLocks noChangeAspect="1" noChangeArrowheads="1"/>
          </p:cNvPicPr>
          <p:nvPr/>
        </p:nvPicPr>
        <p:blipFill>
          <a:blip r:embed="rId10" cstate="print"/>
          <a:srcRect l="7292" t="12500" r="7292" b="12500"/>
          <a:stretch>
            <a:fillRect/>
          </a:stretch>
        </p:blipFill>
        <p:spPr bwMode="auto">
          <a:xfrm>
            <a:off x="3505200" y="5181600"/>
            <a:ext cx="2546350" cy="1676400"/>
          </a:xfrm>
          <a:prstGeom prst="rect">
            <a:avLst/>
          </a:prstGeom>
          <a:noFill/>
          <a:ln w="9525">
            <a:noFill/>
            <a:miter lim="800000"/>
            <a:headEnd/>
            <a:tailEnd/>
          </a:ln>
        </p:spPr>
      </p:pic>
      <p:sp>
        <p:nvSpPr>
          <p:cNvPr id="10262" name="TextBox 24"/>
          <p:cNvSpPr txBox="1">
            <a:spLocks noChangeArrowheads="1"/>
          </p:cNvSpPr>
          <p:nvPr/>
        </p:nvSpPr>
        <p:spPr bwMode="auto">
          <a:xfrm>
            <a:off x="3200400" y="5257800"/>
            <a:ext cx="249238" cy="369888"/>
          </a:xfrm>
          <a:prstGeom prst="rect">
            <a:avLst/>
          </a:prstGeom>
          <a:noFill/>
          <a:ln w="9525">
            <a:noFill/>
            <a:miter lim="800000"/>
            <a:headEnd/>
            <a:tailEnd/>
          </a:ln>
        </p:spPr>
        <p:txBody>
          <a:bodyPr wrap="none">
            <a:spAutoFit/>
          </a:bodyPr>
          <a:lstStyle/>
          <a:p>
            <a:r>
              <a:rPr lang="en-US"/>
              <a:t>I</a:t>
            </a:r>
          </a:p>
        </p:txBody>
      </p:sp>
      <p:cxnSp>
        <p:nvCxnSpPr>
          <p:cNvPr id="27" name="Straight Arrow Connector 26"/>
          <p:cNvCxnSpPr>
            <a:stCxn id="10265" idx="1"/>
          </p:cNvCxnSpPr>
          <p:nvPr/>
        </p:nvCxnSpPr>
        <p:spPr>
          <a:xfrm rot="10800000" flipV="1">
            <a:off x="5867400" y="795338"/>
            <a:ext cx="381000" cy="11906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0265" name="TextBox 27"/>
          <p:cNvSpPr txBox="1">
            <a:spLocks noChangeArrowheads="1"/>
          </p:cNvSpPr>
          <p:nvPr/>
        </p:nvSpPr>
        <p:spPr bwMode="auto">
          <a:xfrm>
            <a:off x="6248400" y="609600"/>
            <a:ext cx="1979613" cy="369888"/>
          </a:xfrm>
          <a:prstGeom prst="rect">
            <a:avLst/>
          </a:prstGeom>
          <a:noFill/>
          <a:ln w="9525">
            <a:noFill/>
            <a:miter lim="800000"/>
            <a:headEnd/>
            <a:tailEnd/>
          </a:ln>
        </p:spPr>
        <p:txBody>
          <a:bodyPr wrap="none">
            <a:spAutoFit/>
          </a:bodyPr>
          <a:lstStyle/>
          <a:p>
            <a:r>
              <a:rPr lang="en-US"/>
              <a:t>Filtering Operator</a:t>
            </a: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le 1"/>
          <p:cNvSpPr>
            <a:spLocks noGrp="1"/>
          </p:cNvSpPr>
          <p:nvPr>
            <p:ph type="title"/>
          </p:nvPr>
        </p:nvSpPr>
        <p:spPr/>
        <p:txBody>
          <a:bodyPr/>
          <a:lstStyle/>
          <a:p>
            <a:r>
              <a:rPr lang="en-US" smtClean="0"/>
              <a:t>Filtering in frequency domain</a:t>
            </a:r>
          </a:p>
        </p:txBody>
      </p:sp>
      <p:pic>
        <p:nvPicPr>
          <p:cNvPr id="32771" name="Picture 2"/>
          <p:cNvPicPr>
            <a:picLocks noChangeAspect="1" noChangeArrowheads="1"/>
          </p:cNvPicPr>
          <p:nvPr/>
        </p:nvPicPr>
        <p:blipFill>
          <a:blip r:embed="rId2" cstate="print"/>
          <a:srcRect l="12308" t="45232" r="61539" b="12923"/>
          <a:stretch>
            <a:fillRect/>
          </a:stretch>
        </p:blipFill>
        <p:spPr bwMode="auto">
          <a:xfrm>
            <a:off x="7543800" y="533400"/>
            <a:ext cx="762000" cy="762000"/>
          </a:xfrm>
          <a:prstGeom prst="rect">
            <a:avLst/>
          </a:prstGeom>
          <a:noFill/>
          <a:ln w="9525">
            <a:noFill/>
            <a:miter lim="800000"/>
            <a:headEnd/>
            <a:tailEnd/>
          </a:ln>
        </p:spPr>
      </p:pic>
      <p:pic>
        <p:nvPicPr>
          <p:cNvPr id="32772" name="Picture 2"/>
          <p:cNvPicPr>
            <a:picLocks noChangeAspect="1" noChangeArrowheads="1"/>
          </p:cNvPicPr>
          <p:nvPr/>
        </p:nvPicPr>
        <p:blipFill>
          <a:blip r:embed="rId3" cstate="print"/>
          <a:srcRect l="50603" t="52437" r="24097" b="18646"/>
          <a:stretch>
            <a:fillRect/>
          </a:stretch>
        </p:blipFill>
        <p:spPr bwMode="auto">
          <a:xfrm>
            <a:off x="6477000" y="2514600"/>
            <a:ext cx="2286000" cy="1633538"/>
          </a:xfrm>
          <a:prstGeom prst="rect">
            <a:avLst/>
          </a:prstGeom>
          <a:noFill/>
          <a:ln w="9525">
            <a:noFill/>
            <a:miter lim="800000"/>
            <a:headEnd/>
            <a:tailEnd/>
          </a:ln>
        </p:spPr>
      </p:pic>
      <p:pic>
        <p:nvPicPr>
          <p:cNvPr id="32773" name="Picture 3"/>
          <p:cNvPicPr>
            <a:picLocks noChangeAspect="1" noChangeArrowheads="1"/>
          </p:cNvPicPr>
          <p:nvPr/>
        </p:nvPicPr>
        <p:blipFill>
          <a:blip r:embed="rId4" cstate="print"/>
          <a:srcRect l="24074" t="59259" r="44444" b="5185"/>
          <a:stretch>
            <a:fillRect/>
          </a:stretch>
        </p:blipFill>
        <p:spPr bwMode="auto">
          <a:xfrm>
            <a:off x="0" y="4867275"/>
            <a:ext cx="2819400" cy="1990725"/>
          </a:xfrm>
          <a:prstGeom prst="rect">
            <a:avLst/>
          </a:prstGeom>
          <a:noFill/>
          <a:ln w="9525">
            <a:noFill/>
            <a:miter lim="800000"/>
            <a:headEnd/>
            <a:tailEnd/>
          </a:ln>
        </p:spPr>
      </p:pic>
      <p:pic>
        <p:nvPicPr>
          <p:cNvPr id="32774" name="Picture 3"/>
          <p:cNvPicPr>
            <a:picLocks noChangeAspect="1" noChangeArrowheads="1"/>
          </p:cNvPicPr>
          <p:nvPr/>
        </p:nvPicPr>
        <p:blipFill>
          <a:blip r:embed="rId4" cstate="print"/>
          <a:srcRect l="59259" t="62222" r="14815" b="8148"/>
          <a:stretch>
            <a:fillRect/>
          </a:stretch>
        </p:blipFill>
        <p:spPr bwMode="auto">
          <a:xfrm>
            <a:off x="4724400" y="4789488"/>
            <a:ext cx="2895600" cy="2068512"/>
          </a:xfrm>
          <a:prstGeom prst="rect">
            <a:avLst/>
          </a:prstGeom>
          <a:noFill/>
          <a:ln w="9525">
            <a:noFill/>
            <a:miter lim="800000"/>
            <a:headEnd/>
            <a:tailEnd/>
          </a:ln>
        </p:spPr>
      </p:pic>
      <p:pic>
        <p:nvPicPr>
          <p:cNvPr id="32775" name="Picture 3"/>
          <p:cNvPicPr>
            <a:picLocks noChangeAspect="1" noChangeArrowheads="1"/>
          </p:cNvPicPr>
          <p:nvPr/>
        </p:nvPicPr>
        <p:blipFill>
          <a:blip r:embed="rId4" cstate="print"/>
          <a:srcRect l="59259" t="14815" r="9259" b="46667"/>
          <a:stretch>
            <a:fillRect/>
          </a:stretch>
        </p:blipFill>
        <p:spPr bwMode="auto">
          <a:xfrm>
            <a:off x="3505200" y="2362200"/>
            <a:ext cx="2438400" cy="1865313"/>
          </a:xfrm>
          <a:prstGeom prst="rect">
            <a:avLst/>
          </a:prstGeom>
          <a:noFill/>
          <a:ln w="9525">
            <a:noFill/>
            <a:miter lim="800000"/>
            <a:headEnd/>
            <a:tailEnd/>
          </a:ln>
        </p:spPr>
      </p:pic>
      <p:pic>
        <p:nvPicPr>
          <p:cNvPr id="32776" name="Picture 3"/>
          <p:cNvPicPr>
            <a:picLocks noChangeAspect="1" noChangeArrowheads="1"/>
          </p:cNvPicPr>
          <p:nvPr/>
        </p:nvPicPr>
        <p:blipFill>
          <a:blip r:embed="rId4" cstate="print"/>
          <a:srcRect l="22221" t="14815" r="44444" b="46667"/>
          <a:stretch>
            <a:fillRect/>
          </a:stretch>
        </p:blipFill>
        <p:spPr bwMode="auto">
          <a:xfrm>
            <a:off x="0" y="2286000"/>
            <a:ext cx="2819400" cy="2036763"/>
          </a:xfrm>
          <a:prstGeom prst="rect">
            <a:avLst/>
          </a:prstGeom>
          <a:noFill/>
          <a:ln w="9525">
            <a:noFill/>
            <a:miter lim="800000"/>
            <a:headEnd/>
            <a:tailEnd/>
          </a:ln>
        </p:spPr>
      </p:pic>
      <p:sp>
        <p:nvSpPr>
          <p:cNvPr id="29" name="Right Arrow 28"/>
          <p:cNvSpPr/>
          <p:nvPr/>
        </p:nvSpPr>
        <p:spPr>
          <a:xfrm rot="5400000">
            <a:off x="7429500" y="1790700"/>
            <a:ext cx="1066800" cy="228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1" name="Right Arrow 30"/>
          <p:cNvSpPr/>
          <p:nvPr/>
        </p:nvSpPr>
        <p:spPr>
          <a:xfrm>
            <a:off x="2895600" y="3200400"/>
            <a:ext cx="5334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3" name="Multiply 32"/>
          <p:cNvSpPr/>
          <p:nvPr/>
        </p:nvSpPr>
        <p:spPr>
          <a:xfrm>
            <a:off x="6019800" y="3048000"/>
            <a:ext cx="381000" cy="533400"/>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4" name="Right Arrow 33"/>
          <p:cNvSpPr/>
          <p:nvPr/>
        </p:nvSpPr>
        <p:spPr>
          <a:xfrm rot="10800000">
            <a:off x="3276600" y="5791200"/>
            <a:ext cx="914400" cy="228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2781" name="TextBox 34"/>
          <p:cNvSpPr txBox="1">
            <a:spLocks noChangeArrowheads="1"/>
          </p:cNvSpPr>
          <p:nvPr/>
        </p:nvSpPr>
        <p:spPr bwMode="auto">
          <a:xfrm>
            <a:off x="2895600" y="2743200"/>
            <a:ext cx="608013" cy="369888"/>
          </a:xfrm>
          <a:prstGeom prst="rect">
            <a:avLst/>
          </a:prstGeom>
          <a:noFill/>
          <a:ln w="9525">
            <a:noFill/>
            <a:miter lim="800000"/>
            <a:headEnd/>
            <a:tailEnd/>
          </a:ln>
        </p:spPr>
        <p:txBody>
          <a:bodyPr wrap="none">
            <a:spAutoFit/>
          </a:bodyPr>
          <a:lstStyle/>
          <a:p>
            <a:r>
              <a:rPr lang="en-US"/>
              <a:t>FFT</a:t>
            </a:r>
          </a:p>
        </p:txBody>
      </p:sp>
      <p:sp>
        <p:nvSpPr>
          <p:cNvPr id="32782" name="TextBox 35"/>
          <p:cNvSpPr txBox="1">
            <a:spLocks noChangeArrowheads="1"/>
          </p:cNvSpPr>
          <p:nvPr/>
        </p:nvSpPr>
        <p:spPr bwMode="auto">
          <a:xfrm>
            <a:off x="7315200" y="1752600"/>
            <a:ext cx="608013" cy="369888"/>
          </a:xfrm>
          <a:prstGeom prst="rect">
            <a:avLst/>
          </a:prstGeom>
          <a:noFill/>
          <a:ln w="9525">
            <a:noFill/>
            <a:miter lim="800000"/>
            <a:headEnd/>
            <a:tailEnd/>
          </a:ln>
        </p:spPr>
        <p:txBody>
          <a:bodyPr wrap="none">
            <a:spAutoFit/>
          </a:bodyPr>
          <a:lstStyle/>
          <a:p>
            <a:r>
              <a:rPr lang="en-US"/>
              <a:t>FFT</a:t>
            </a:r>
          </a:p>
        </p:txBody>
      </p:sp>
      <p:sp>
        <p:nvSpPr>
          <p:cNvPr id="32783" name="TextBox 37"/>
          <p:cNvSpPr txBox="1">
            <a:spLocks noChangeArrowheads="1"/>
          </p:cNvSpPr>
          <p:nvPr/>
        </p:nvSpPr>
        <p:spPr bwMode="auto">
          <a:xfrm>
            <a:off x="3048000" y="5334000"/>
            <a:ext cx="1416050" cy="369888"/>
          </a:xfrm>
          <a:prstGeom prst="rect">
            <a:avLst/>
          </a:prstGeom>
          <a:noFill/>
          <a:ln w="9525">
            <a:noFill/>
            <a:miter lim="800000"/>
            <a:headEnd/>
            <a:tailEnd/>
          </a:ln>
        </p:spPr>
        <p:txBody>
          <a:bodyPr wrap="none">
            <a:spAutoFit/>
          </a:bodyPr>
          <a:lstStyle/>
          <a:p>
            <a:r>
              <a:rPr lang="en-US"/>
              <a:t>Inverse FFT</a:t>
            </a:r>
          </a:p>
        </p:txBody>
      </p:sp>
      <p:sp>
        <p:nvSpPr>
          <p:cNvPr id="39" name="TextBox 38"/>
          <p:cNvSpPr txBox="1"/>
          <p:nvPr/>
        </p:nvSpPr>
        <p:spPr>
          <a:xfrm rot="5400000">
            <a:off x="5906293" y="3923507"/>
            <a:ext cx="633413" cy="1016000"/>
          </a:xfrm>
          <a:prstGeom prst="rect">
            <a:avLst/>
          </a:prstGeom>
          <a:noFill/>
        </p:spPr>
        <p:txBody>
          <a:bodyPr wrap="none">
            <a:spAutoFit/>
          </a:bodyPr>
          <a:lstStyle/>
          <a:p>
            <a:pPr>
              <a:defRPr/>
            </a:pPr>
            <a:r>
              <a:rPr lang="en-US" sz="6000" dirty="0">
                <a:solidFill>
                  <a:schemeClr val="accent1">
                    <a:lumMod val="75000"/>
                  </a:schemeClr>
                </a:solidFill>
                <a:cs typeface="+mn-cs"/>
              </a:rPr>
              <a:t>=</a:t>
            </a: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1"/>
          <p:cNvSpPr>
            <a:spLocks noGrp="1"/>
          </p:cNvSpPr>
          <p:nvPr>
            <p:ph type="title"/>
          </p:nvPr>
        </p:nvSpPr>
        <p:spPr/>
        <p:txBody>
          <a:bodyPr/>
          <a:lstStyle/>
          <a:p>
            <a:r>
              <a:rPr lang="en-US" smtClean="0"/>
              <a:t>Fourier Matlab demo</a:t>
            </a:r>
          </a:p>
        </p:txBody>
      </p:sp>
      <p:sp>
        <p:nvSpPr>
          <p:cNvPr id="33795" name="Content Placeholder 2"/>
          <p:cNvSpPr>
            <a:spLocks noGrp="1"/>
          </p:cNvSpPr>
          <p:nvPr>
            <p:ph idx="1"/>
          </p:nvPr>
        </p:nvSpPr>
        <p:spPr/>
        <p:txBody>
          <a:bodyPr/>
          <a:lstStyle/>
          <a:p>
            <a:endParaRPr lang="en-US" dirty="0" smtClean="0"/>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p:cNvSpPr>
            <a:spLocks noGrp="1"/>
          </p:cNvSpPr>
          <p:nvPr>
            <p:ph type="title"/>
          </p:nvPr>
        </p:nvSpPr>
        <p:spPr/>
        <p:txBody>
          <a:bodyPr/>
          <a:lstStyle/>
          <a:p>
            <a:r>
              <a:rPr lang="en-US" smtClean="0"/>
              <a:t>FFT in Matlab</a:t>
            </a:r>
          </a:p>
        </p:txBody>
      </p:sp>
      <p:sp>
        <p:nvSpPr>
          <p:cNvPr id="34819" name="Content Placeholder 2"/>
          <p:cNvSpPr>
            <a:spLocks noGrp="1"/>
          </p:cNvSpPr>
          <p:nvPr>
            <p:ph idx="1"/>
          </p:nvPr>
        </p:nvSpPr>
        <p:spPr/>
        <p:txBody>
          <a:bodyPr/>
          <a:lstStyle/>
          <a:p>
            <a:r>
              <a:rPr lang="en-US" smtClean="0"/>
              <a:t>Filtering with fft</a:t>
            </a:r>
          </a:p>
          <a:p>
            <a:endParaRPr lang="en-US" smtClean="0"/>
          </a:p>
          <a:p>
            <a:endParaRPr lang="en-US" smtClean="0"/>
          </a:p>
          <a:p>
            <a:endParaRPr lang="en-US" smtClean="0"/>
          </a:p>
          <a:p>
            <a:endParaRPr lang="en-US" smtClean="0"/>
          </a:p>
          <a:p>
            <a:endParaRPr lang="en-US" smtClean="0"/>
          </a:p>
          <a:p>
            <a:r>
              <a:rPr lang="en-US" smtClean="0"/>
              <a:t>Displaying with fft</a:t>
            </a:r>
          </a:p>
          <a:p>
            <a:endParaRPr lang="en-US" smtClean="0"/>
          </a:p>
          <a:p>
            <a:endParaRPr lang="en-US" smtClean="0"/>
          </a:p>
        </p:txBody>
      </p:sp>
      <p:sp>
        <p:nvSpPr>
          <p:cNvPr id="34820" name="TextBox 3"/>
          <p:cNvSpPr txBox="1">
            <a:spLocks noChangeArrowheads="1"/>
          </p:cNvSpPr>
          <p:nvPr/>
        </p:nvSpPr>
        <p:spPr bwMode="auto">
          <a:xfrm>
            <a:off x="533400" y="1752600"/>
            <a:ext cx="8610600" cy="2246313"/>
          </a:xfrm>
          <a:prstGeom prst="rect">
            <a:avLst/>
          </a:prstGeom>
          <a:noFill/>
          <a:ln w="9525">
            <a:noFill/>
            <a:miter lim="800000"/>
            <a:headEnd/>
            <a:tailEnd/>
          </a:ln>
        </p:spPr>
        <p:txBody>
          <a:bodyPr>
            <a:spAutoFit/>
          </a:bodyPr>
          <a:lstStyle/>
          <a:p>
            <a:r>
              <a:rPr lang="en-US" sz="1400">
                <a:latin typeface="Courier New" pitchFamily="49" charset="0"/>
                <a:cs typeface="Courier New" pitchFamily="49" charset="0"/>
              </a:rPr>
              <a:t>im = ... % “im” should be a gray-scale floating point image</a:t>
            </a:r>
          </a:p>
          <a:p>
            <a:r>
              <a:rPr lang="en-US" sz="1400">
                <a:latin typeface="Courier New" pitchFamily="49" charset="0"/>
                <a:cs typeface="Courier New" pitchFamily="49" charset="0"/>
              </a:rPr>
              <a:t>[imh, imw] = size(im);</a:t>
            </a:r>
          </a:p>
          <a:p>
            <a:r>
              <a:rPr lang="en-US" sz="1400">
                <a:latin typeface="Courier New" pitchFamily="49" charset="0"/>
                <a:cs typeface="Courier New" pitchFamily="49" charset="0"/>
              </a:rPr>
              <a:t>fftsize = 1024; % should be order of 2 (for speed) and include padding</a:t>
            </a:r>
          </a:p>
          <a:p>
            <a:r>
              <a:rPr lang="en-US" sz="1400">
                <a:latin typeface="Courier New" pitchFamily="49" charset="0"/>
                <a:cs typeface="Courier New" pitchFamily="49" charset="0"/>
              </a:rPr>
              <a:t>im_fft = fft2(im, fftsize, fftsize); % </a:t>
            </a:r>
            <a:r>
              <a:rPr lang="en-US" sz="1400" b="1">
                <a:latin typeface="Courier New" pitchFamily="49" charset="0"/>
                <a:cs typeface="Courier New" pitchFamily="49" charset="0"/>
              </a:rPr>
              <a:t>1) fft im with padding</a:t>
            </a:r>
          </a:p>
          <a:p>
            <a:r>
              <a:rPr lang="en-US" sz="1400">
                <a:latin typeface="Courier New" pitchFamily="49" charset="0"/>
                <a:cs typeface="Courier New" pitchFamily="49" charset="0"/>
              </a:rPr>
              <a:t>hs = 50; % filter half-size</a:t>
            </a:r>
          </a:p>
          <a:p>
            <a:r>
              <a:rPr lang="en-US" sz="1400">
                <a:latin typeface="Courier New" pitchFamily="49" charset="0"/>
                <a:cs typeface="Courier New" pitchFamily="49" charset="0"/>
              </a:rPr>
              <a:t>fil = fspecial('gaussian', hs*2+1, 10); </a:t>
            </a:r>
          </a:p>
          <a:p>
            <a:r>
              <a:rPr lang="en-US" sz="1400">
                <a:latin typeface="Courier New" pitchFamily="49" charset="0"/>
                <a:cs typeface="Courier New" pitchFamily="49" charset="0"/>
              </a:rPr>
              <a:t>fil_fft = fft2(fil, fftsize, fftsize); % </a:t>
            </a:r>
            <a:r>
              <a:rPr lang="en-US" sz="1400" b="1">
                <a:latin typeface="Courier New" pitchFamily="49" charset="0"/>
                <a:cs typeface="Courier New" pitchFamily="49" charset="0"/>
              </a:rPr>
              <a:t>2) fft fil, pad to same size as image</a:t>
            </a:r>
          </a:p>
          <a:p>
            <a:r>
              <a:rPr lang="en-US" sz="1400">
                <a:latin typeface="Courier New" pitchFamily="49" charset="0"/>
                <a:cs typeface="Courier New" pitchFamily="49" charset="0"/>
              </a:rPr>
              <a:t>im_fil_fft = im_fft .* fil_fft; % </a:t>
            </a:r>
            <a:r>
              <a:rPr lang="en-US" sz="1400" b="1">
                <a:latin typeface="Courier New" pitchFamily="49" charset="0"/>
                <a:cs typeface="Courier New" pitchFamily="49" charset="0"/>
              </a:rPr>
              <a:t>3)</a:t>
            </a:r>
            <a:r>
              <a:rPr lang="en-US" sz="1400">
                <a:latin typeface="Courier New" pitchFamily="49" charset="0"/>
                <a:cs typeface="Courier New" pitchFamily="49" charset="0"/>
              </a:rPr>
              <a:t> </a:t>
            </a:r>
            <a:r>
              <a:rPr lang="en-US" sz="1400" b="1">
                <a:latin typeface="Courier New" pitchFamily="49" charset="0"/>
                <a:cs typeface="Courier New" pitchFamily="49" charset="0"/>
              </a:rPr>
              <a:t>multiply fft images</a:t>
            </a:r>
          </a:p>
          <a:p>
            <a:r>
              <a:rPr lang="en-US" sz="1400">
                <a:latin typeface="Courier New" pitchFamily="49" charset="0"/>
                <a:cs typeface="Courier New" pitchFamily="49" charset="0"/>
              </a:rPr>
              <a:t>im_fil = ifft2(im_fil_fft); % </a:t>
            </a:r>
            <a:r>
              <a:rPr lang="en-US" sz="1400" b="1">
                <a:latin typeface="Courier New" pitchFamily="49" charset="0"/>
                <a:cs typeface="Courier New" pitchFamily="49" charset="0"/>
              </a:rPr>
              <a:t>4) inverse fft2</a:t>
            </a:r>
            <a:endParaRPr lang="en-US" sz="1400">
              <a:latin typeface="Courier New" pitchFamily="49" charset="0"/>
              <a:cs typeface="Courier New" pitchFamily="49" charset="0"/>
            </a:endParaRPr>
          </a:p>
          <a:p>
            <a:r>
              <a:rPr lang="en-US" sz="1400">
                <a:latin typeface="Courier New" pitchFamily="49" charset="0"/>
                <a:cs typeface="Courier New" pitchFamily="49" charset="0"/>
              </a:rPr>
              <a:t>im_fil = im_fil(1+hs:size(im,1)+hs, 1+hs:size(im, 2)+hs); % </a:t>
            </a:r>
            <a:r>
              <a:rPr lang="en-US" sz="1400" b="1">
                <a:latin typeface="Courier New" pitchFamily="49" charset="0"/>
                <a:cs typeface="Courier New" pitchFamily="49" charset="0"/>
              </a:rPr>
              <a:t>5) remove padding</a:t>
            </a:r>
          </a:p>
        </p:txBody>
      </p:sp>
      <p:sp>
        <p:nvSpPr>
          <p:cNvPr id="34821" name="TextBox 4"/>
          <p:cNvSpPr txBox="1">
            <a:spLocks noChangeArrowheads="1"/>
          </p:cNvSpPr>
          <p:nvPr/>
        </p:nvSpPr>
        <p:spPr bwMode="auto">
          <a:xfrm>
            <a:off x="609600" y="5105400"/>
            <a:ext cx="8077200" cy="304800"/>
          </a:xfrm>
          <a:prstGeom prst="rect">
            <a:avLst/>
          </a:prstGeom>
          <a:noFill/>
          <a:ln w="9525">
            <a:noFill/>
            <a:miter lim="800000"/>
            <a:headEnd/>
            <a:tailEnd/>
          </a:ln>
        </p:spPr>
        <p:txBody>
          <a:bodyPr>
            <a:spAutoFit/>
          </a:bodyPr>
          <a:lstStyle/>
          <a:p>
            <a:r>
              <a:rPr lang="en-US" sz="1400">
                <a:latin typeface="Courier New" pitchFamily="49" charset="0"/>
                <a:cs typeface="Courier New" pitchFamily="49" charset="0"/>
              </a:rPr>
              <a:t>figure(1), imagesc(log(abs(fftshift(im_fft)))), axis image, colormap jet</a:t>
            </a: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p:txBody>
          <a:bodyPr/>
          <a:lstStyle/>
          <a:p>
            <a:r>
              <a:rPr lang="en-US" smtClean="0"/>
              <a:t>Questions</a:t>
            </a:r>
          </a:p>
        </p:txBody>
      </p:sp>
      <p:sp>
        <p:nvSpPr>
          <p:cNvPr id="3" name="Content Placeholder 2"/>
          <p:cNvSpPr>
            <a:spLocks noGrp="1"/>
          </p:cNvSpPr>
          <p:nvPr>
            <p:ph idx="1"/>
          </p:nvPr>
        </p:nvSpPr>
        <p:spPr/>
        <p:txBody>
          <a:bodyPr/>
          <a:lstStyle/>
          <a:p>
            <a:pPr>
              <a:buFont typeface="Arial" charset="0"/>
              <a:buNone/>
            </a:pPr>
            <a:r>
              <a:rPr lang="en-US" smtClean="0"/>
              <a:t>	Which has more information, the phase or the magnitude?</a:t>
            </a:r>
          </a:p>
          <a:p>
            <a:pPr>
              <a:buFont typeface="Arial" charset="0"/>
              <a:buNone/>
            </a:pPr>
            <a:endParaRPr lang="en-US" smtClean="0"/>
          </a:p>
          <a:p>
            <a:pPr>
              <a:buFont typeface="Arial" charset="0"/>
              <a:buNone/>
            </a:pPr>
            <a:r>
              <a:rPr lang="en-US" smtClean="0"/>
              <a:t>	What happens if you take the phase from one image and combine it with the magnitude from another image?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609600"/>
            <a:ext cx="8229600" cy="5135563"/>
          </a:xfrm>
        </p:spPr>
        <p:txBody>
          <a:bodyPr/>
          <a:lstStyle/>
          <a:p>
            <a:pPr marL="0">
              <a:buFont typeface="Arial" charset="0"/>
              <a:buNone/>
              <a:defRPr/>
            </a:pPr>
            <a:r>
              <a:rPr lang="en-US" b="1" dirty="0" smtClean="0">
                <a:solidFill>
                  <a:schemeClr val="tx2">
                    <a:lumMod val="75000"/>
                  </a:schemeClr>
                </a:solidFill>
              </a:rPr>
              <a:t>Why does the Gaussian give a nice smooth image, but the square filter give edgy artifacts?</a:t>
            </a:r>
            <a:endParaRPr lang="en-US" b="1" dirty="0">
              <a:solidFill>
                <a:schemeClr val="tx2">
                  <a:lumMod val="75000"/>
                </a:schemeClr>
              </a:solidFill>
            </a:endParaRPr>
          </a:p>
        </p:txBody>
      </p:sp>
      <p:pic>
        <p:nvPicPr>
          <p:cNvPr id="36867" name="Picture 4"/>
          <p:cNvPicPr>
            <a:picLocks noChangeAspect="1" noChangeArrowheads="1"/>
          </p:cNvPicPr>
          <p:nvPr/>
        </p:nvPicPr>
        <p:blipFill>
          <a:blip r:embed="rId3" cstate="print"/>
          <a:srcRect/>
          <a:stretch>
            <a:fillRect/>
          </a:stretch>
        </p:blipFill>
        <p:spPr bwMode="auto">
          <a:xfrm>
            <a:off x="4648200" y="2362200"/>
            <a:ext cx="4495800" cy="4495800"/>
          </a:xfrm>
          <a:prstGeom prst="rect">
            <a:avLst/>
          </a:prstGeom>
          <a:noFill/>
          <a:ln w="9525">
            <a:noFill/>
            <a:miter lim="800000"/>
            <a:headEnd/>
            <a:tailEnd/>
          </a:ln>
        </p:spPr>
      </p:pic>
      <p:pic>
        <p:nvPicPr>
          <p:cNvPr id="36868" name="Picture 5"/>
          <p:cNvPicPr>
            <a:picLocks noChangeAspect="1" noChangeArrowheads="1"/>
          </p:cNvPicPr>
          <p:nvPr/>
        </p:nvPicPr>
        <p:blipFill>
          <a:blip r:embed="rId4" cstate="print"/>
          <a:srcRect/>
          <a:stretch>
            <a:fillRect/>
          </a:stretch>
        </p:blipFill>
        <p:spPr bwMode="auto">
          <a:xfrm>
            <a:off x="6781800" y="1981200"/>
            <a:ext cx="317500" cy="317500"/>
          </a:xfrm>
          <a:prstGeom prst="rect">
            <a:avLst/>
          </a:prstGeom>
          <a:noFill/>
          <a:ln w="9525">
            <a:noFill/>
            <a:miter lim="800000"/>
            <a:headEnd/>
            <a:tailEnd/>
          </a:ln>
        </p:spPr>
      </p:pic>
      <p:pic>
        <p:nvPicPr>
          <p:cNvPr id="36869" name="Picture 4"/>
          <p:cNvPicPr>
            <a:picLocks noChangeAspect="1" noChangeArrowheads="1"/>
          </p:cNvPicPr>
          <p:nvPr/>
        </p:nvPicPr>
        <p:blipFill>
          <a:blip r:embed="rId5" cstate="print"/>
          <a:srcRect/>
          <a:stretch>
            <a:fillRect/>
          </a:stretch>
        </p:blipFill>
        <p:spPr bwMode="auto">
          <a:xfrm>
            <a:off x="0" y="2362200"/>
            <a:ext cx="4495800" cy="4495800"/>
          </a:xfrm>
          <a:prstGeom prst="rect">
            <a:avLst/>
          </a:prstGeom>
          <a:noFill/>
          <a:ln w="9525">
            <a:noFill/>
            <a:miter lim="800000"/>
            <a:headEnd/>
            <a:tailEnd/>
          </a:ln>
        </p:spPr>
      </p:pic>
      <p:pic>
        <p:nvPicPr>
          <p:cNvPr id="36870" name="Picture 5"/>
          <p:cNvPicPr>
            <a:picLocks noChangeAspect="1" noChangeArrowheads="1"/>
          </p:cNvPicPr>
          <p:nvPr/>
        </p:nvPicPr>
        <p:blipFill>
          <a:blip r:embed="rId6" cstate="print"/>
          <a:srcRect/>
          <a:stretch>
            <a:fillRect/>
          </a:stretch>
        </p:blipFill>
        <p:spPr bwMode="auto">
          <a:xfrm>
            <a:off x="2057400" y="1981200"/>
            <a:ext cx="317500" cy="317500"/>
          </a:xfrm>
          <a:prstGeom prst="rect">
            <a:avLst/>
          </a:prstGeom>
          <a:noFill/>
          <a:ln w="9525">
            <a:noFill/>
            <a:miter lim="800000"/>
            <a:headEnd/>
            <a:tailEnd/>
          </a:ln>
        </p:spPr>
      </p:pic>
      <p:sp>
        <p:nvSpPr>
          <p:cNvPr id="36871" name="TextBox 7"/>
          <p:cNvSpPr txBox="1">
            <a:spLocks noChangeArrowheads="1"/>
          </p:cNvSpPr>
          <p:nvPr/>
        </p:nvSpPr>
        <p:spPr bwMode="auto">
          <a:xfrm>
            <a:off x="0" y="1981200"/>
            <a:ext cx="1158875" cy="369888"/>
          </a:xfrm>
          <a:prstGeom prst="rect">
            <a:avLst/>
          </a:prstGeom>
          <a:noFill/>
          <a:ln w="9525">
            <a:noFill/>
            <a:miter lim="800000"/>
            <a:headEnd/>
            <a:tailEnd/>
          </a:ln>
        </p:spPr>
        <p:txBody>
          <a:bodyPr wrap="none">
            <a:spAutoFit/>
          </a:bodyPr>
          <a:lstStyle/>
          <a:p>
            <a:r>
              <a:rPr lang="en-US"/>
              <a:t>Gaussian</a:t>
            </a:r>
          </a:p>
        </p:txBody>
      </p:sp>
      <p:sp>
        <p:nvSpPr>
          <p:cNvPr id="36872" name="TextBox 8"/>
          <p:cNvSpPr txBox="1">
            <a:spLocks noChangeArrowheads="1"/>
          </p:cNvSpPr>
          <p:nvPr/>
        </p:nvSpPr>
        <p:spPr bwMode="auto">
          <a:xfrm>
            <a:off x="4648200" y="1981200"/>
            <a:ext cx="1082675" cy="369888"/>
          </a:xfrm>
          <a:prstGeom prst="rect">
            <a:avLst/>
          </a:prstGeom>
          <a:noFill/>
          <a:ln w="9525">
            <a:noFill/>
            <a:miter lim="800000"/>
            <a:headEnd/>
            <a:tailEnd/>
          </a:ln>
        </p:spPr>
        <p:txBody>
          <a:bodyPr wrap="none">
            <a:spAutoFit/>
          </a:bodyPr>
          <a:lstStyle/>
          <a:p>
            <a:r>
              <a:rPr lang="en-US"/>
              <a:t>Box filter</a:t>
            </a:r>
          </a:p>
        </p:txBody>
      </p:sp>
      <p:sp>
        <p:nvSpPr>
          <p:cNvPr id="36873" name="TextBox 9"/>
          <p:cNvSpPr txBox="1">
            <a:spLocks noChangeArrowheads="1"/>
          </p:cNvSpPr>
          <p:nvPr/>
        </p:nvSpPr>
        <p:spPr bwMode="auto">
          <a:xfrm>
            <a:off x="3352800" y="0"/>
            <a:ext cx="1641475" cy="584200"/>
          </a:xfrm>
          <a:prstGeom prst="rect">
            <a:avLst/>
          </a:prstGeom>
          <a:noFill/>
          <a:ln w="9525">
            <a:noFill/>
            <a:miter lim="800000"/>
            <a:headEnd/>
            <a:tailEnd/>
          </a:ln>
        </p:spPr>
        <p:txBody>
          <a:bodyPr wrap="none">
            <a:spAutoFit/>
          </a:bodyPr>
          <a:lstStyle/>
          <a:p>
            <a:r>
              <a:rPr lang="en-US" sz="3200"/>
              <a:t>Filtering</a:t>
            </a: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0" name="Picture 2"/>
          <p:cNvPicPr>
            <a:picLocks noChangeAspect="1" noChangeArrowheads="1"/>
          </p:cNvPicPr>
          <p:nvPr/>
        </p:nvPicPr>
        <p:blipFill>
          <a:blip r:embed="rId2" cstate="print"/>
          <a:srcRect t="10001" b="3999"/>
          <a:stretch>
            <a:fillRect/>
          </a:stretch>
        </p:blipFill>
        <p:spPr bwMode="auto">
          <a:xfrm>
            <a:off x="0" y="2133600"/>
            <a:ext cx="8978900" cy="4343400"/>
          </a:xfrm>
          <a:prstGeom prst="rect">
            <a:avLst/>
          </a:prstGeom>
          <a:noFill/>
          <a:ln w="9525">
            <a:noFill/>
            <a:miter lim="800000"/>
            <a:headEnd/>
            <a:tailEnd/>
          </a:ln>
        </p:spPr>
      </p:pic>
      <p:sp>
        <p:nvSpPr>
          <p:cNvPr id="37891" name="TextBox 7"/>
          <p:cNvSpPr txBox="1">
            <a:spLocks noChangeArrowheads="1"/>
          </p:cNvSpPr>
          <p:nvPr/>
        </p:nvSpPr>
        <p:spPr bwMode="auto">
          <a:xfrm>
            <a:off x="3657600" y="1524000"/>
            <a:ext cx="1485900" cy="461963"/>
          </a:xfrm>
          <a:prstGeom prst="rect">
            <a:avLst/>
          </a:prstGeom>
          <a:noFill/>
          <a:ln w="9525">
            <a:noFill/>
            <a:miter lim="800000"/>
            <a:headEnd/>
            <a:tailEnd/>
          </a:ln>
        </p:spPr>
        <p:txBody>
          <a:bodyPr wrap="none">
            <a:spAutoFit/>
          </a:bodyPr>
          <a:lstStyle/>
          <a:p>
            <a:r>
              <a:rPr lang="en-US" sz="2400"/>
              <a:t>Gaussian</a:t>
            </a:r>
          </a:p>
        </p:txBody>
      </p:sp>
      <p:sp>
        <p:nvSpPr>
          <p:cNvPr id="37892" name="Content Placeholder 8"/>
          <p:cNvSpPr>
            <a:spLocks noGrp="1"/>
          </p:cNvSpPr>
          <p:nvPr>
            <p:ph idx="1"/>
          </p:nvPr>
        </p:nvSpPr>
        <p:spPr/>
        <p:txBody>
          <a:bodyPr/>
          <a:lstStyle/>
          <a:p>
            <a:endParaRPr lang="en-US" smtClean="0"/>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4" name="Picture 3"/>
          <p:cNvPicPr>
            <a:picLocks noChangeAspect="1" noChangeArrowheads="1"/>
          </p:cNvPicPr>
          <p:nvPr/>
        </p:nvPicPr>
        <p:blipFill>
          <a:blip r:embed="rId2" cstate="print"/>
          <a:srcRect l="4601" t="9814" r="3384" b="5122"/>
          <a:stretch>
            <a:fillRect/>
          </a:stretch>
        </p:blipFill>
        <p:spPr bwMode="auto">
          <a:xfrm>
            <a:off x="228600" y="2133600"/>
            <a:ext cx="8686800" cy="4516438"/>
          </a:xfrm>
          <a:prstGeom prst="rect">
            <a:avLst/>
          </a:prstGeom>
          <a:noFill/>
          <a:ln w="9525">
            <a:noFill/>
            <a:miter lim="800000"/>
            <a:headEnd/>
            <a:tailEnd/>
          </a:ln>
        </p:spPr>
      </p:pic>
      <p:sp>
        <p:nvSpPr>
          <p:cNvPr id="38915" name="TextBox 7"/>
          <p:cNvSpPr txBox="1">
            <a:spLocks noChangeArrowheads="1"/>
          </p:cNvSpPr>
          <p:nvPr/>
        </p:nvSpPr>
        <p:spPr bwMode="auto">
          <a:xfrm>
            <a:off x="3657600" y="1524000"/>
            <a:ext cx="1484313" cy="461963"/>
          </a:xfrm>
          <a:prstGeom prst="rect">
            <a:avLst/>
          </a:prstGeom>
          <a:noFill/>
          <a:ln w="9525">
            <a:noFill/>
            <a:miter lim="800000"/>
            <a:headEnd/>
            <a:tailEnd/>
          </a:ln>
        </p:spPr>
        <p:txBody>
          <a:bodyPr wrap="none">
            <a:spAutoFit/>
          </a:bodyPr>
          <a:lstStyle/>
          <a:p>
            <a:r>
              <a:rPr lang="en-US" sz="2400"/>
              <a:t>Box Filter</a:t>
            </a:r>
          </a:p>
        </p:txBody>
      </p:sp>
      <p:sp>
        <p:nvSpPr>
          <p:cNvPr id="38916" name="Content Placeholder 8"/>
          <p:cNvSpPr>
            <a:spLocks noGrp="1"/>
          </p:cNvSpPr>
          <p:nvPr>
            <p:ph idx="1"/>
          </p:nvPr>
        </p:nvSpPr>
        <p:spPr/>
        <p:txBody>
          <a:bodyPr/>
          <a:lstStyle/>
          <a:p>
            <a:endParaRPr lang="en-US" smtClean="0"/>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685800"/>
            <a:ext cx="8229600" cy="4906963"/>
          </a:xfrm>
        </p:spPr>
        <p:txBody>
          <a:bodyPr/>
          <a:lstStyle/>
          <a:p>
            <a:pPr marL="0">
              <a:buFont typeface="Arial" charset="0"/>
              <a:buNone/>
              <a:defRPr/>
            </a:pPr>
            <a:r>
              <a:rPr lang="en-US" b="1" dirty="0" smtClean="0">
                <a:solidFill>
                  <a:schemeClr val="tx2">
                    <a:lumMod val="75000"/>
                  </a:schemeClr>
                </a:solidFill>
              </a:rPr>
              <a:t>Why does a lower resolution image still make sense to us?  What do we lose?</a:t>
            </a:r>
            <a:endParaRPr lang="en-US" b="1" dirty="0">
              <a:solidFill>
                <a:schemeClr val="tx2">
                  <a:lumMod val="75000"/>
                </a:schemeClr>
              </a:solidFill>
            </a:endParaRPr>
          </a:p>
        </p:txBody>
      </p:sp>
      <p:sp>
        <p:nvSpPr>
          <p:cNvPr id="17" name="Right Arrow 16"/>
          <p:cNvSpPr/>
          <p:nvPr/>
        </p:nvSpPr>
        <p:spPr>
          <a:xfrm>
            <a:off x="5486400" y="4191000"/>
            <a:ext cx="609600" cy="381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9940" name="TextBox 18"/>
          <p:cNvSpPr txBox="1">
            <a:spLocks noChangeArrowheads="1"/>
          </p:cNvSpPr>
          <p:nvPr/>
        </p:nvSpPr>
        <p:spPr bwMode="auto">
          <a:xfrm>
            <a:off x="4422775" y="6550025"/>
            <a:ext cx="4721225" cy="307975"/>
          </a:xfrm>
          <a:prstGeom prst="rect">
            <a:avLst/>
          </a:prstGeom>
          <a:noFill/>
          <a:ln w="9525">
            <a:noFill/>
            <a:miter lim="800000"/>
            <a:headEnd/>
            <a:tailEnd/>
          </a:ln>
        </p:spPr>
        <p:txBody>
          <a:bodyPr wrap="none">
            <a:spAutoFit/>
          </a:bodyPr>
          <a:lstStyle/>
          <a:p>
            <a:r>
              <a:rPr lang="en-US" sz="1400"/>
              <a:t>Image: </a:t>
            </a:r>
            <a:r>
              <a:rPr lang="en-US" sz="1400">
                <a:hlinkClick r:id="rId2"/>
              </a:rPr>
              <a:t>http://www.flickr.com/photos/igorms/136916757/ </a:t>
            </a:r>
            <a:endParaRPr lang="en-US" sz="1400"/>
          </a:p>
        </p:txBody>
      </p:sp>
      <p:pic>
        <p:nvPicPr>
          <p:cNvPr id="39941" name="Picture 4" descr="http://farm1.static.flickr.com/47/136916757_8237b4a9fb.jpg"/>
          <p:cNvPicPr>
            <a:picLocks noChangeAspect="1" noChangeArrowheads="1"/>
          </p:cNvPicPr>
          <p:nvPr/>
        </p:nvPicPr>
        <p:blipFill>
          <a:blip r:embed="rId3" cstate="print"/>
          <a:srcRect/>
          <a:stretch>
            <a:fillRect/>
          </a:stretch>
        </p:blipFill>
        <p:spPr bwMode="auto">
          <a:xfrm>
            <a:off x="457200" y="2667000"/>
            <a:ext cx="4762500" cy="3162300"/>
          </a:xfrm>
          <a:prstGeom prst="rect">
            <a:avLst/>
          </a:prstGeom>
          <a:noFill/>
          <a:ln w="9525">
            <a:noFill/>
            <a:miter lim="800000"/>
            <a:headEnd/>
            <a:tailEnd/>
          </a:ln>
        </p:spPr>
      </p:pic>
      <p:pic>
        <p:nvPicPr>
          <p:cNvPr id="39942" name="Picture 4" descr="http://farm1.static.flickr.com/47/136916757_8237b4a9fb.jpg"/>
          <p:cNvPicPr>
            <a:picLocks noChangeAspect="1" noChangeArrowheads="1"/>
          </p:cNvPicPr>
          <p:nvPr/>
        </p:nvPicPr>
        <p:blipFill>
          <a:blip r:embed="rId4" cstate="print"/>
          <a:srcRect/>
          <a:stretch>
            <a:fillRect/>
          </a:stretch>
        </p:blipFill>
        <p:spPr bwMode="auto">
          <a:xfrm>
            <a:off x="6400800" y="3657600"/>
            <a:ext cx="2008188" cy="1333500"/>
          </a:xfrm>
          <a:prstGeom prst="rect">
            <a:avLst/>
          </a:prstGeom>
          <a:noFill/>
          <a:ln w="9525">
            <a:noFill/>
            <a:miter lim="800000"/>
            <a:headEnd/>
            <a:tailEnd/>
          </a:ln>
        </p:spPr>
      </p:pic>
      <p:sp>
        <p:nvSpPr>
          <p:cNvPr id="39943" name="TextBox 6"/>
          <p:cNvSpPr txBox="1">
            <a:spLocks noChangeArrowheads="1"/>
          </p:cNvSpPr>
          <p:nvPr/>
        </p:nvSpPr>
        <p:spPr bwMode="auto">
          <a:xfrm>
            <a:off x="3352800" y="0"/>
            <a:ext cx="1893888" cy="584200"/>
          </a:xfrm>
          <a:prstGeom prst="rect">
            <a:avLst/>
          </a:prstGeom>
          <a:noFill/>
          <a:ln w="9525">
            <a:noFill/>
            <a:miter lim="800000"/>
            <a:headEnd/>
            <a:tailEnd/>
          </a:ln>
        </p:spPr>
        <p:txBody>
          <a:bodyPr wrap="none">
            <a:spAutoFit/>
          </a:bodyPr>
          <a:lstStyle/>
          <a:p>
            <a:r>
              <a:rPr lang="en-US" sz="3200"/>
              <a:t>Sampling</a:t>
            </a: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ext Box 8"/>
          <p:cNvSpPr txBox="1">
            <a:spLocks noChangeArrowheads="1"/>
          </p:cNvSpPr>
          <p:nvPr/>
        </p:nvSpPr>
        <p:spPr bwMode="auto">
          <a:xfrm>
            <a:off x="304800" y="5715000"/>
            <a:ext cx="4462463" cy="1066800"/>
          </a:xfrm>
          <a:prstGeom prst="rect">
            <a:avLst/>
          </a:prstGeom>
          <a:noFill/>
          <a:ln w="9525">
            <a:noFill/>
            <a:miter lim="800000"/>
            <a:headEnd/>
            <a:tailEnd/>
          </a:ln>
        </p:spPr>
        <p:txBody>
          <a:bodyPr>
            <a:spAutoFit/>
          </a:bodyPr>
          <a:lstStyle/>
          <a:p>
            <a:pPr eaLnBrk="0" hangingPunct="0"/>
            <a:r>
              <a:rPr lang="en-US" sz="2000"/>
              <a:t>Throw away every other row and column to create a </a:t>
            </a:r>
            <a:r>
              <a:rPr lang="en-US"/>
              <a:t>1/2</a:t>
            </a:r>
            <a:r>
              <a:rPr lang="en-US" sz="2000"/>
              <a:t> size image</a:t>
            </a:r>
          </a:p>
          <a:p>
            <a:pPr lvl="1" eaLnBrk="0" hangingPunct="0"/>
            <a:endParaRPr lang="en-US" sz="2000" i="1"/>
          </a:p>
        </p:txBody>
      </p:sp>
      <p:pic>
        <p:nvPicPr>
          <p:cNvPr id="40963" name="Picture 12"/>
          <p:cNvPicPr>
            <a:picLocks noChangeAspect="1" noChangeArrowheads="1"/>
          </p:cNvPicPr>
          <p:nvPr/>
        </p:nvPicPr>
        <p:blipFill>
          <a:blip r:embed="rId2" cstate="print"/>
          <a:srcRect/>
          <a:stretch>
            <a:fillRect/>
          </a:stretch>
        </p:blipFill>
        <p:spPr bwMode="auto">
          <a:xfrm>
            <a:off x="385763" y="1676400"/>
            <a:ext cx="4491037" cy="3884613"/>
          </a:xfrm>
          <a:prstGeom prst="rect">
            <a:avLst/>
          </a:prstGeom>
          <a:noFill/>
          <a:ln w="9525">
            <a:noFill/>
            <a:miter lim="800000"/>
            <a:headEnd/>
            <a:tailEnd/>
          </a:ln>
        </p:spPr>
      </p:pic>
      <p:pic>
        <p:nvPicPr>
          <p:cNvPr id="343053" name="Picture 13"/>
          <p:cNvPicPr>
            <a:picLocks noChangeAspect="1" noChangeArrowheads="1"/>
          </p:cNvPicPr>
          <p:nvPr/>
        </p:nvPicPr>
        <p:blipFill>
          <a:blip r:embed="rId2" cstate="print"/>
          <a:srcRect/>
          <a:stretch>
            <a:fillRect/>
          </a:stretch>
        </p:blipFill>
        <p:spPr bwMode="auto">
          <a:xfrm>
            <a:off x="6165850" y="2590800"/>
            <a:ext cx="2444750" cy="2114550"/>
          </a:xfrm>
          <a:prstGeom prst="rect">
            <a:avLst/>
          </a:prstGeom>
          <a:noFill/>
          <a:ln w="9525">
            <a:noFill/>
            <a:miter lim="800000"/>
            <a:headEnd/>
            <a:tailEnd/>
          </a:ln>
        </p:spPr>
      </p:pic>
      <p:grpSp>
        <p:nvGrpSpPr>
          <p:cNvPr id="2" name="Group 174"/>
          <p:cNvGrpSpPr>
            <a:grpSpLocks/>
          </p:cNvGrpSpPr>
          <p:nvPr/>
        </p:nvGrpSpPr>
        <p:grpSpPr bwMode="auto">
          <a:xfrm>
            <a:off x="392113" y="1676400"/>
            <a:ext cx="4343400" cy="3581400"/>
            <a:chOff x="48" y="1056"/>
            <a:chExt cx="2736" cy="2256"/>
          </a:xfrm>
        </p:grpSpPr>
        <p:grpSp>
          <p:nvGrpSpPr>
            <p:cNvPr id="40968" name="Group 30"/>
            <p:cNvGrpSpPr>
              <a:grpSpLocks/>
            </p:cNvGrpSpPr>
            <p:nvPr/>
          </p:nvGrpSpPr>
          <p:grpSpPr bwMode="auto">
            <a:xfrm>
              <a:off x="48" y="1056"/>
              <a:ext cx="2736" cy="96"/>
              <a:chOff x="48" y="1056"/>
              <a:chExt cx="2736" cy="96"/>
            </a:xfrm>
          </p:grpSpPr>
          <p:sp>
            <p:nvSpPr>
              <p:cNvPr id="41086" name="Oval 16"/>
              <p:cNvSpPr>
                <a:spLocks noChangeArrowheads="1"/>
              </p:cNvSpPr>
              <p:nvPr/>
            </p:nvSpPr>
            <p:spPr bwMode="auto">
              <a:xfrm>
                <a:off x="48" y="1056"/>
                <a:ext cx="96" cy="96"/>
              </a:xfrm>
              <a:prstGeom prst="ellipse">
                <a:avLst/>
              </a:prstGeom>
              <a:solidFill>
                <a:schemeClr val="accent1"/>
              </a:solidFill>
              <a:ln w="63500">
                <a:solidFill>
                  <a:srgbClr val="FF0000"/>
                </a:solidFill>
                <a:round/>
                <a:headEnd/>
                <a:tailEnd/>
              </a:ln>
            </p:spPr>
            <p:txBody>
              <a:bodyPr wrap="none" anchor="ctr"/>
              <a:lstStyle/>
              <a:p>
                <a:endParaRPr lang="en-US"/>
              </a:p>
            </p:txBody>
          </p:sp>
          <p:sp>
            <p:nvSpPr>
              <p:cNvPr id="41087" name="Oval 17"/>
              <p:cNvSpPr>
                <a:spLocks noChangeArrowheads="1"/>
              </p:cNvSpPr>
              <p:nvPr/>
            </p:nvSpPr>
            <p:spPr bwMode="auto">
              <a:xfrm>
                <a:off x="288" y="1056"/>
                <a:ext cx="96" cy="96"/>
              </a:xfrm>
              <a:prstGeom prst="ellipse">
                <a:avLst/>
              </a:prstGeom>
              <a:solidFill>
                <a:schemeClr val="accent1"/>
              </a:solidFill>
              <a:ln w="63500">
                <a:solidFill>
                  <a:srgbClr val="FF0000"/>
                </a:solidFill>
                <a:round/>
                <a:headEnd/>
                <a:tailEnd/>
              </a:ln>
            </p:spPr>
            <p:txBody>
              <a:bodyPr wrap="none" anchor="ctr"/>
              <a:lstStyle/>
              <a:p>
                <a:endParaRPr lang="en-US"/>
              </a:p>
            </p:txBody>
          </p:sp>
          <p:sp>
            <p:nvSpPr>
              <p:cNvPr id="41088" name="Oval 18"/>
              <p:cNvSpPr>
                <a:spLocks noChangeArrowheads="1"/>
              </p:cNvSpPr>
              <p:nvPr/>
            </p:nvSpPr>
            <p:spPr bwMode="auto">
              <a:xfrm>
                <a:off x="528" y="1056"/>
                <a:ext cx="96" cy="96"/>
              </a:xfrm>
              <a:prstGeom prst="ellipse">
                <a:avLst/>
              </a:prstGeom>
              <a:solidFill>
                <a:schemeClr val="accent1"/>
              </a:solidFill>
              <a:ln w="63500">
                <a:solidFill>
                  <a:srgbClr val="FF0000"/>
                </a:solidFill>
                <a:round/>
                <a:headEnd/>
                <a:tailEnd/>
              </a:ln>
            </p:spPr>
            <p:txBody>
              <a:bodyPr wrap="none" anchor="ctr"/>
              <a:lstStyle/>
              <a:p>
                <a:endParaRPr lang="en-US"/>
              </a:p>
            </p:txBody>
          </p:sp>
          <p:sp>
            <p:nvSpPr>
              <p:cNvPr id="41089" name="Oval 19"/>
              <p:cNvSpPr>
                <a:spLocks noChangeArrowheads="1"/>
              </p:cNvSpPr>
              <p:nvPr/>
            </p:nvSpPr>
            <p:spPr bwMode="auto">
              <a:xfrm>
                <a:off x="768" y="1056"/>
                <a:ext cx="96" cy="96"/>
              </a:xfrm>
              <a:prstGeom prst="ellipse">
                <a:avLst/>
              </a:prstGeom>
              <a:solidFill>
                <a:schemeClr val="accent1"/>
              </a:solidFill>
              <a:ln w="63500">
                <a:solidFill>
                  <a:srgbClr val="FF0000"/>
                </a:solidFill>
                <a:round/>
                <a:headEnd/>
                <a:tailEnd/>
              </a:ln>
            </p:spPr>
            <p:txBody>
              <a:bodyPr wrap="none" anchor="ctr"/>
              <a:lstStyle/>
              <a:p>
                <a:endParaRPr lang="en-US"/>
              </a:p>
            </p:txBody>
          </p:sp>
          <p:sp>
            <p:nvSpPr>
              <p:cNvPr id="41090" name="Oval 21"/>
              <p:cNvSpPr>
                <a:spLocks noChangeArrowheads="1"/>
              </p:cNvSpPr>
              <p:nvPr/>
            </p:nvSpPr>
            <p:spPr bwMode="auto">
              <a:xfrm>
                <a:off x="1008" y="1056"/>
                <a:ext cx="96" cy="96"/>
              </a:xfrm>
              <a:prstGeom prst="ellipse">
                <a:avLst/>
              </a:prstGeom>
              <a:solidFill>
                <a:schemeClr val="accent1"/>
              </a:solidFill>
              <a:ln w="63500">
                <a:solidFill>
                  <a:srgbClr val="FF0000"/>
                </a:solidFill>
                <a:round/>
                <a:headEnd/>
                <a:tailEnd/>
              </a:ln>
            </p:spPr>
            <p:txBody>
              <a:bodyPr wrap="none" anchor="ctr"/>
              <a:lstStyle/>
              <a:p>
                <a:endParaRPr lang="en-US"/>
              </a:p>
            </p:txBody>
          </p:sp>
          <p:sp>
            <p:nvSpPr>
              <p:cNvPr id="41091" name="Oval 22"/>
              <p:cNvSpPr>
                <a:spLocks noChangeArrowheads="1"/>
              </p:cNvSpPr>
              <p:nvPr/>
            </p:nvSpPr>
            <p:spPr bwMode="auto">
              <a:xfrm>
                <a:off x="1248" y="1056"/>
                <a:ext cx="96" cy="96"/>
              </a:xfrm>
              <a:prstGeom prst="ellipse">
                <a:avLst/>
              </a:prstGeom>
              <a:solidFill>
                <a:schemeClr val="accent1"/>
              </a:solidFill>
              <a:ln w="63500">
                <a:solidFill>
                  <a:srgbClr val="FF0000"/>
                </a:solidFill>
                <a:round/>
                <a:headEnd/>
                <a:tailEnd/>
              </a:ln>
            </p:spPr>
            <p:txBody>
              <a:bodyPr wrap="none" anchor="ctr"/>
              <a:lstStyle/>
              <a:p>
                <a:endParaRPr lang="en-US"/>
              </a:p>
            </p:txBody>
          </p:sp>
          <p:sp>
            <p:nvSpPr>
              <p:cNvPr id="41092" name="Oval 23"/>
              <p:cNvSpPr>
                <a:spLocks noChangeArrowheads="1"/>
              </p:cNvSpPr>
              <p:nvPr/>
            </p:nvSpPr>
            <p:spPr bwMode="auto">
              <a:xfrm>
                <a:off x="1488" y="1056"/>
                <a:ext cx="96" cy="96"/>
              </a:xfrm>
              <a:prstGeom prst="ellipse">
                <a:avLst/>
              </a:prstGeom>
              <a:solidFill>
                <a:schemeClr val="accent1"/>
              </a:solidFill>
              <a:ln w="63500">
                <a:solidFill>
                  <a:srgbClr val="FF0000"/>
                </a:solidFill>
                <a:round/>
                <a:headEnd/>
                <a:tailEnd/>
              </a:ln>
            </p:spPr>
            <p:txBody>
              <a:bodyPr wrap="none" anchor="ctr"/>
              <a:lstStyle/>
              <a:p>
                <a:endParaRPr lang="en-US"/>
              </a:p>
            </p:txBody>
          </p:sp>
          <p:sp>
            <p:nvSpPr>
              <p:cNvPr id="41093" name="Oval 24"/>
              <p:cNvSpPr>
                <a:spLocks noChangeArrowheads="1"/>
              </p:cNvSpPr>
              <p:nvPr/>
            </p:nvSpPr>
            <p:spPr bwMode="auto">
              <a:xfrm>
                <a:off x="1728" y="1056"/>
                <a:ext cx="96" cy="96"/>
              </a:xfrm>
              <a:prstGeom prst="ellipse">
                <a:avLst/>
              </a:prstGeom>
              <a:solidFill>
                <a:schemeClr val="accent1"/>
              </a:solidFill>
              <a:ln w="63500">
                <a:solidFill>
                  <a:srgbClr val="FF0000"/>
                </a:solidFill>
                <a:round/>
                <a:headEnd/>
                <a:tailEnd/>
              </a:ln>
            </p:spPr>
            <p:txBody>
              <a:bodyPr wrap="none" anchor="ctr"/>
              <a:lstStyle/>
              <a:p>
                <a:endParaRPr lang="en-US"/>
              </a:p>
            </p:txBody>
          </p:sp>
          <p:sp>
            <p:nvSpPr>
              <p:cNvPr id="41094" name="Oval 25"/>
              <p:cNvSpPr>
                <a:spLocks noChangeArrowheads="1"/>
              </p:cNvSpPr>
              <p:nvPr/>
            </p:nvSpPr>
            <p:spPr bwMode="auto">
              <a:xfrm>
                <a:off x="1968" y="1056"/>
                <a:ext cx="96" cy="96"/>
              </a:xfrm>
              <a:prstGeom prst="ellipse">
                <a:avLst/>
              </a:prstGeom>
              <a:solidFill>
                <a:schemeClr val="accent1"/>
              </a:solidFill>
              <a:ln w="63500">
                <a:solidFill>
                  <a:srgbClr val="FF0000"/>
                </a:solidFill>
                <a:round/>
                <a:headEnd/>
                <a:tailEnd/>
              </a:ln>
            </p:spPr>
            <p:txBody>
              <a:bodyPr wrap="none" anchor="ctr"/>
              <a:lstStyle/>
              <a:p>
                <a:endParaRPr lang="en-US"/>
              </a:p>
            </p:txBody>
          </p:sp>
          <p:sp>
            <p:nvSpPr>
              <p:cNvPr id="41095" name="Oval 26"/>
              <p:cNvSpPr>
                <a:spLocks noChangeArrowheads="1"/>
              </p:cNvSpPr>
              <p:nvPr/>
            </p:nvSpPr>
            <p:spPr bwMode="auto">
              <a:xfrm>
                <a:off x="2208" y="1056"/>
                <a:ext cx="96" cy="96"/>
              </a:xfrm>
              <a:prstGeom prst="ellipse">
                <a:avLst/>
              </a:prstGeom>
              <a:solidFill>
                <a:schemeClr val="accent1"/>
              </a:solidFill>
              <a:ln w="63500">
                <a:solidFill>
                  <a:srgbClr val="FF0000"/>
                </a:solidFill>
                <a:round/>
                <a:headEnd/>
                <a:tailEnd/>
              </a:ln>
            </p:spPr>
            <p:txBody>
              <a:bodyPr wrap="none" anchor="ctr"/>
              <a:lstStyle/>
              <a:p>
                <a:endParaRPr lang="en-US"/>
              </a:p>
            </p:txBody>
          </p:sp>
          <p:sp>
            <p:nvSpPr>
              <p:cNvPr id="41096" name="Oval 27"/>
              <p:cNvSpPr>
                <a:spLocks noChangeArrowheads="1"/>
              </p:cNvSpPr>
              <p:nvPr/>
            </p:nvSpPr>
            <p:spPr bwMode="auto">
              <a:xfrm>
                <a:off x="2448" y="1056"/>
                <a:ext cx="96" cy="96"/>
              </a:xfrm>
              <a:prstGeom prst="ellipse">
                <a:avLst/>
              </a:prstGeom>
              <a:solidFill>
                <a:schemeClr val="accent1"/>
              </a:solidFill>
              <a:ln w="63500">
                <a:solidFill>
                  <a:srgbClr val="FF0000"/>
                </a:solidFill>
                <a:round/>
                <a:headEnd/>
                <a:tailEnd/>
              </a:ln>
            </p:spPr>
            <p:txBody>
              <a:bodyPr wrap="none" anchor="ctr"/>
              <a:lstStyle/>
              <a:p>
                <a:endParaRPr lang="en-US"/>
              </a:p>
            </p:txBody>
          </p:sp>
          <p:sp>
            <p:nvSpPr>
              <p:cNvPr id="41097" name="Oval 29"/>
              <p:cNvSpPr>
                <a:spLocks noChangeArrowheads="1"/>
              </p:cNvSpPr>
              <p:nvPr/>
            </p:nvSpPr>
            <p:spPr bwMode="auto">
              <a:xfrm>
                <a:off x="2688" y="1056"/>
                <a:ext cx="96" cy="96"/>
              </a:xfrm>
              <a:prstGeom prst="ellipse">
                <a:avLst/>
              </a:prstGeom>
              <a:solidFill>
                <a:schemeClr val="accent1"/>
              </a:solidFill>
              <a:ln w="63500">
                <a:solidFill>
                  <a:srgbClr val="FF0000"/>
                </a:solidFill>
                <a:round/>
                <a:headEnd/>
                <a:tailEnd/>
              </a:ln>
            </p:spPr>
            <p:txBody>
              <a:bodyPr wrap="none" anchor="ctr"/>
              <a:lstStyle/>
              <a:p>
                <a:endParaRPr lang="en-US"/>
              </a:p>
            </p:txBody>
          </p:sp>
        </p:grpSp>
        <p:grpSp>
          <p:nvGrpSpPr>
            <p:cNvPr id="40969" name="Group 31"/>
            <p:cNvGrpSpPr>
              <a:grpSpLocks/>
            </p:cNvGrpSpPr>
            <p:nvPr/>
          </p:nvGrpSpPr>
          <p:grpSpPr bwMode="auto">
            <a:xfrm>
              <a:off x="48" y="1296"/>
              <a:ext cx="2736" cy="96"/>
              <a:chOff x="48" y="1056"/>
              <a:chExt cx="2736" cy="96"/>
            </a:xfrm>
          </p:grpSpPr>
          <p:sp>
            <p:nvSpPr>
              <p:cNvPr id="41074" name="Oval 32"/>
              <p:cNvSpPr>
                <a:spLocks noChangeArrowheads="1"/>
              </p:cNvSpPr>
              <p:nvPr/>
            </p:nvSpPr>
            <p:spPr bwMode="auto">
              <a:xfrm>
                <a:off x="48" y="1056"/>
                <a:ext cx="96" cy="96"/>
              </a:xfrm>
              <a:prstGeom prst="ellipse">
                <a:avLst/>
              </a:prstGeom>
              <a:solidFill>
                <a:schemeClr val="accent1"/>
              </a:solidFill>
              <a:ln w="63500">
                <a:solidFill>
                  <a:srgbClr val="FF0000"/>
                </a:solidFill>
                <a:round/>
                <a:headEnd/>
                <a:tailEnd/>
              </a:ln>
            </p:spPr>
            <p:txBody>
              <a:bodyPr wrap="none" anchor="ctr"/>
              <a:lstStyle/>
              <a:p>
                <a:endParaRPr lang="en-US"/>
              </a:p>
            </p:txBody>
          </p:sp>
          <p:sp>
            <p:nvSpPr>
              <p:cNvPr id="41075" name="Oval 33"/>
              <p:cNvSpPr>
                <a:spLocks noChangeArrowheads="1"/>
              </p:cNvSpPr>
              <p:nvPr/>
            </p:nvSpPr>
            <p:spPr bwMode="auto">
              <a:xfrm>
                <a:off x="288" y="1056"/>
                <a:ext cx="96" cy="96"/>
              </a:xfrm>
              <a:prstGeom prst="ellipse">
                <a:avLst/>
              </a:prstGeom>
              <a:solidFill>
                <a:schemeClr val="accent1"/>
              </a:solidFill>
              <a:ln w="63500">
                <a:solidFill>
                  <a:srgbClr val="FF0000"/>
                </a:solidFill>
                <a:round/>
                <a:headEnd/>
                <a:tailEnd/>
              </a:ln>
            </p:spPr>
            <p:txBody>
              <a:bodyPr wrap="none" anchor="ctr"/>
              <a:lstStyle/>
              <a:p>
                <a:endParaRPr lang="en-US"/>
              </a:p>
            </p:txBody>
          </p:sp>
          <p:sp>
            <p:nvSpPr>
              <p:cNvPr id="41076" name="Oval 34"/>
              <p:cNvSpPr>
                <a:spLocks noChangeArrowheads="1"/>
              </p:cNvSpPr>
              <p:nvPr/>
            </p:nvSpPr>
            <p:spPr bwMode="auto">
              <a:xfrm>
                <a:off x="528" y="1056"/>
                <a:ext cx="96" cy="96"/>
              </a:xfrm>
              <a:prstGeom prst="ellipse">
                <a:avLst/>
              </a:prstGeom>
              <a:solidFill>
                <a:schemeClr val="accent1"/>
              </a:solidFill>
              <a:ln w="63500">
                <a:solidFill>
                  <a:srgbClr val="FF0000"/>
                </a:solidFill>
                <a:round/>
                <a:headEnd/>
                <a:tailEnd/>
              </a:ln>
            </p:spPr>
            <p:txBody>
              <a:bodyPr wrap="none" anchor="ctr"/>
              <a:lstStyle/>
              <a:p>
                <a:endParaRPr lang="en-US"/>
              </a:p>
            </p:txBody>
          </p:sp>
          <p:sp>
            <p:nvSpPr>
              <p:cNvPr id="41077" name="Oval 35"/>
              <p:cNvSpPr>
                <a:spLocks noChangeArrowheads="1"/>
              </p:cNvSpPr>
              <p:nvPr/>
            </p:nvSpPr>
            <p:spPr bwMode="auto">
              <a:xfrm>
                <a:off x="768" y="1056"/>
                <a:ext cx="96" cy="96"/>
              </a:xfrm>
              <a:prstGeom prst="ellipse">
                <a:avLst/>
              </a:prstGeom>
              <a:solidFill>
                <a:schemeClr val="accent1"/>
              </a:solidFill>
              <a:ln w="63500">
                <a:solidFill>
                  <a:srgbClr val="FF0000"/>
                </a:solidFill>
                <a:round/>
                <a:headEnd/>
                <a:tailEnd/>
              </a:ln>
            </p:spPr>
            <p:txBody>
              <a:bodyPr wrap="none" anchor="ctr"/>
              <a:lstStyle/>
              <a:p>
                <a:endParaRPr lang="en-US"/>
              </a:p>
            </p:txBody>
          </p:sp>
          <p:sp>
            <p:nvSpPr>
              <p:cNvPr id="41078" name="Oval 36"/>
              <p:cNvSpPr>
                <a:spLocks noChangeArrowheads="1"/>
              </p:cNvSpPr>
              <p:nvPr/>
            </p:nvSpPr>
            <p:spPr bwMode="auto">
              <a:xfrm>
                <a:off x="1008" y="1056"/>
                <a:ext cx="96" cy="96"/>
              </a:xfrm>
              <a:prstGeom prst="ellipse">
                <a:avLst/>
              </a:prstGeom>
              <a:solidFill>
                <a:schemeClr val="accent1"/>
              </a:solidFill>
              <a:ln w="63500">
                <a:solidFill>
                  <a:srgbClr val="FF0000"/>
                </a:solidFill>
                <a:round/>
                <a:headEnd/>
                <a:tailEnd/>
              </a:ln>
            </p:spPr>
            <p:txBody>
              <a:bodyPr wrap="none" anchor="ctr"/>
              <a:lstStyle/>
              <a:p>
                <a:endParaRPr lang="en-US"/>
              </a:p>
            </p:txBody>
          </p:sp>
          <p:sp>
            <p:nvSpPr>
              <p:cNvPr id="41079" name="Oval 37"/>
              <p:cNvSpPr>
                <a:spLocks noChangeArrowheads="1"/>
              </p:cNvSpPr>
              <p:nvPr/>
            </p:nvSpPr>
            <p:spPr bwMode="auto">
              <a:xfrm>
                <a:off x="1248" y="1056"/>
                <a:ext cx="96" cy="96"/>
              </a:xfrm>
              <a:prstGeom prst="ellipse">
                <a:avLst/>
              </a:prstGeom>
              <a:solidFill>
                <a:schemeClr val="accent1"/>
              </a:solidFill>
              <a:ln w="63500">
                <a:solidFill>
                  <a:srgbClr val="FF0000"/>
                </a:solidFill>
                <a:round/>
                <a:headEnd/>
                <a:tailEnd/>
              </a:ln>
            </p:spPr>
            <p:txBody>
              <a:bodyPr wrap="none" anchor="ctr"/>
              <a:lstStyle/>
              <a:p>
                <a:endParaRPr lang="en-US"/>
              </a:p>
            </p:txBody>
          </p:sp>
          <p:sp>
            <p:nvSpPr>
              <p:cNvPr id="41080" name="Oval 38"/>
              <p:cNvSpPr>
                <a:spLocks noChangeArrowheads="1"/>
              </p:cNvSpPr>
              <p:nvPr/>
            </p:nvSpPr>
            <p:spPr bwMode="auto">
              <a:xfrm>
                <a:off x="1488" y="1056"/>
                <a:ext cx="96" cy="96"/>
              </a:xfrm>
              <a:prstGeom prst="ellipse">
                <a:avLst/>
              </a:prstGeom>
              <a:solidFill>
                <a:schemeClr val="accent1"/>
              </a:solidFill>
              <a:ln w="63500">
                <a:solidFill>
                  <a:srgbClr val="FF0000"/>
                </a:solidFill>
                <a:round/>
                <a:headEnd/>
                <a:tailEnd/>
              </a:ln>
            </p:spPr>
            <p:txBody>
              <a:bodyPr wrap="none" anchor="ctr"/>
              <a:lstStyle/>
              <a:p>
                <a:endParaRPr lang="en-US"/>
              </a:p>
            </p:txBody>
          </p:sp>
          <p:sp>
            <p:nvSpPr>
              <p:cNvPr id="41081" name="Oval 39"/>
              <p:cNvSpPr>
                <a:spLocks noChangeArrowheads="1"/>
              </p:cNvSpPr>
              <p:nvPr/>
            </p:nvSpPr>
            <p:spPr bwMode="auto">
              <a:xfrm>
                <a:off x="1728" y="1056"/>
                <a:ext cx="96" cy="96"/>
              </a:xfrm>
              <a:prstGeom prst="ellipse">
                <a:avLst/>
              </a:prstGeom>
              <a:solidFill>
                <a:schemeClr val="accent1"/>
              </a:solidFill>
              <a:ln w="63500">
                <a:solidFill>
                  <a:srgbClr val="FF0000"/>
                </a:solidFill>
                <a:round/>
                <a:headEnd/>
                <a:tailEnd/>
              </a:ln>
            </p:spPr>
            <p:txBody>
              <a:bodyPr wrap="none" anchor="ctr"/>
              <a:lstStyle/>
              <a:p>
                <a:endParaRPr lang="en-US"/>
              </a:p>
            </p:txBody>
          </p:sp>
          <p:sp>
            <p:nvSpPr>
              <p:cNvPr id="41082" name="Oval 40"/>
              <p:cNvSpPr>
                <a:spLocks noChangeArrowheads="1"/>
              </p:cNvSpPr>
              <p:nvPr/>
            </p:nvSpPr>
            <p:spPr bwMode="auto">
              <a:xfrm>
                <a:off x="1968" y="1056"/>
                <a:ext cx="96" cy="96"/>
              </a:xfrm>
              <a:prstGeom prst="ellipse">
                <a:avLst/>
              </a:prstGeom>
              <a:solidFill>
                <a:schemeClr val="accent1"/>
              </a:solidFill>
              <a:ln w="63500">
                <a:solidFill>
                  <a:srgbClr val="FF0000"/>
                </a:solidFill>
                <a:round/>
                <a:headEnd/>
                <a:tailEnd/>
              </a:ln>
            </p:spPr>
            <p:txBody>
              <a:bodyPr wrap="none" anchor="ctr"/>
              <a:lstStyle/>
              <a:p>
                <a:endParaRPr lang="en-US"/>
              </a:p>
            </p:txBody>
          </p:sp>
          <p:sp>
            <p:nvSpPr>
              <p:cNvPr id="41083" name="Oval 41"/>
              <p:cNvSpPr>
                <a:spLocks noChangeArrowheads="1"/>
              </p:cNvSpPr>
              <p:nvPr/>
            </p:nvSpPr>
            <p:spPr bwMode="auto">
              <a:xfrm>
                <a:off x="2208" y="1056"/>
                <a:ext cx="96" cy="96"/>
              </a:xfrm>
              <a:prstGeom prst="ellipse">
                <a:avLst/>
              </a:prstGeom>
              <a:solidFill>
                <a:schemeClr val="accent1"/>
              </a:solidFill>
              <a:ln w="63500">
                <a:solidFill>
                  <a:srgbClr val="FF0000"/>
                </a:solidFill>
                <a:round/>
                <a:headEnd/>
                <a:tailEnd/>
              </a:ln>
            </p:spPr>
            <p:txBody>
              <a:bodyPr wrap="none" anchor="ctr"/>
              <a:lstStyle/>
              <a:p>
                <a:endParaRPr lang="en-US"/>
              </a:p>
            </p:txBody>
          </p:sp>
          <p:sp>
            <p:nvSpPr>
              <p:cNvPr id="41084" name="Oval 42"/>
              <p:cNvSpPr>
                <a:spLocks noChangeArrowheads="1"/>
              </p:cNvSpPr>
              <p:nvPr/>
            </p:nvSpPr>
            <p:spPr bwMode="auto">
              <a:xfrm>
                <a:off x="2448" y="1056"/>
                <a:ext cx="96" cy="96"/>
              </a:xfrm>
              <a:prstGeom prst="ellipse">
                <a:avLst/>
              </a:prstGeom>
              <a:solidFill>
                <a:schemeClr val="accent1"/>
              </a:solidFill>
              <a:ln w="63500">
                <a:solidFill>
                  <a:srgbClr val="FF0000"/>
                </a:solidFill>
                <a:round/>
                <a:headEnd/>
                <a:tailEnd/>
              </a:ln>
            </p:spPr>
            <p:txBody>
              <a:bodyPr wrap="none" anchor="ctr"/>
              <a:lstStyle/>
              <a:p>
                <a:endParaRPr lang="en-US"/>
              </a:p>
            </p:txBody>
          </p:sp>
          <p:sp>
            <p:nvSpPr>
              <p:cNvPr id="41085" name="Oval 43"/>
              <p:cNvSpPr>
                <a:spLocks noChangeArrowheads="1"/>
              </p:cNvSpPr>
              <p:nvPr/>
            </p:nvSpPr>
            <p:spPr bwMode="auto">
              <a:xfrm>
                <a:off x="2688" y="1056"/>
                <a:ext cx="96" cy="96"/>
              </a:xfrm>
              <a:prstGeom prst="ellipse">
                <a:avLst/>
              </a:prstGeom>
              <a:solidFill>
                <a:schemeClr val="accent1"/>
              </a:solidFill>
              <a:ln w="63500">
                <a:solidFill>
                  <a:srgbClr val="FF0000"/>
                </a:solidFill>
                <a:round/>
                <a:headEnd/>
                <a:tailEnd/>
              </a:ln>
            </p:spPr>
            <p:txBody>
              <a:bodyPr wrap="none" anchor="ctr"/>
              <a:lstStyle/>
              <a:p>
                <a:endParaRPr lang="en-US"/>
              </a:p>
            </p:txBody>
          </p:sp>
        </p:grpSp>
        <p:grpSp>
          <p:nvGrpSpPr>
            <p:cNvPr id="40970" name="Group 44"/>
            <p:cNvGrpSpPr>
              <a:grpSpLocks/>
            </p:cNvGrpSpPr>
            <p:nvPr/>
          </p:nvGrpSpPr>
          <p:grpSpPr bwMode="auto">
            <a:xfrm>
              <a:off x="48" y="1536"/>
              <a:ext cx="2736" cy="96"/>
              <a:chOff x="48" y="1056"/>
              <a:chExt cx="2736" cy="96"/>
            </a:xfrm>
          </p:grpSpPr>
          <p:sp>
            <p:nvSpPr>
              <p:cNvPr id="41062" name="Oval 45"/>
              <p:cNvSpPr>
                <a:spLocks noChangeArrowheads="1"/>
              </p:cNvSpPr>
              <p:nvPr/>
            </p:nvSpPr>
            <p:spPr bwMode="auto">
              <a:xfrm>
                <a:off x="48" y="1056"/>
                <a:ext cx="96" cy="96"/>
              </a:xfrm>
              <a:prstGeom prst="ellipse">
                <a:avLst/>
              </a:prstGeom>
              <a:solidFill>
                <a:schemeClr val="accent1"/>
              </a:solidFill>
              <a:ln w="63500">
                <a:solidFill>
                  <a:srgbClr val="FF0000"/>
                </a:solidFill>
                <a:round/>
                <a:headEnd/>
                <a:tailEnd/>
              </a:ln>
            </p:spPr>
            <p:txBody>
              <a:bodyPr wrap="none" anchor="ctr"/>
              <a:lstStyle/>
              <a:p>
                <a:endParaRPr lang="en-US"/>
              </a:p>
            </p:txBody>
          </p:sp>
          <p:sp>
            <p:nvSpPr>
              <p:cNvPr id="41063" name="Oval 46"/>
              <p:cNvSpPr>
                <a:spLocks noChangeArrowheads="1"/>
              </p:cNvSpPr>
              <p:nvPr/>
            </p:nvSpPr>
            <p:spPr bwMode="auto">
              <a:xfrm>
                <a:off x="288" y="1056"/>
                <a:ext cx="96" cy="96"/>
              </a:xfrm>
              <a:prstGeom prst="ellipse">
                <a:avLst/>
              </a:prstGeom>
              <a:solidFill>
                <a:schemeClr val="accent1"/>
              </a:solidFill>
              <a:ln w="63500">
                <a:solidFill>
                  <a:srgbClr val="FF0000"/>
                </a:solidFill>
                <a:round/>
                <a:headEnd/>
                <a:tailEnd/>
              </a:ln>
            </p:spPr>
            <p:txBody>
              <a:bodyPr wrap="none" anchor="ctr"/>
              <a:lstStyle/>
              <a:p>
                <a:endParaRPr lang="en-US"/>
              </a:p>
            </p:txBody>
          </p:sp>
          <p:sp>
            <p:nvSpPr>
              <p:cNvPr id="41064" name="Oval 47"/>
              <p:cNvSpPr>
                <a:spLocks noChangeArrowheads="1"/>
              </p:cNvSpPr>
              <p:nvPr/>
            </p:nvSpPr>
            <p:spPr bwMode="auto">
              <a:xfrm>
                <a:off x="528" y="1056"/>
                <a:ext cx="96" cy="96"/>
              </a:xfrm>
              <a:prstGeom prst="ellipse">
                <a:avLst/>
              </a:prstGeom>
              <a:solidFill>
                <a:schemeClr val="accent1"/>
              </a:solidFill>
              <a:ln w="63500">
                <a:solidFill>
                  <a:srgbClr val="FF0000"/>
                </a:solidFill>
                <a:round/>
                <a:headEnd/>
                <a:tailEnd/>
              </a:ln>
            </p:spPr>
            <p:txBody>
              <a:bodyPr wrap="none" anchor="ctr"/>
              <a:lstStyle/>
              <a:p>
                <a:endParaRPr lang="en-US"/>
              </a:p>
            </p:txBody>
          </p:sp>
          <p:sp>
            <p:nvSpPr>
              <p:cNvPr id="41065" name="Oval 48"/>
              <p:cNvSpPr>
                <a:spLocks noChangeArrowheads="1"/>
              </p:cNvSpPr>
              <p:nvPr/>
            </p:nvSpPr>
            <p:spPr bwMode="auto">
              <a:xfrm>
                <a:off x="768" y="1056"/>
                <a:ext cx="96" cy="96"/>
              </a:xfrm>
              <a:prstGeom prst="ellipse">
                <a:avLst/>
              </a:prstGeom>
              <a:solidFill>
                <a:schemeClr val="accent1"/>
              </a:solidFill>
              <a:ln w="63500">
                <a:solidFill>
                  <a:srgbClr val="FF0000"/>
                </a:solidFill>
                <a:round/>
                <a:headEnd/>
                <a:tailEnd/>
              </a:ln>
            </p:spPr>
            <p:txBody>
              <a:bodyPr wrap="none" anchor="ctr"/>
              <a:lstStyle/>
              <a:p>
                <a:endParaRPr lang="en-US"/>
              </a:p>
            </p:txBody>
          </p:sp>
          <p:sp>
            <p:nvSpPr>
              <p:cNvPr id="41066" name="Oval 49"/>
              <p:cNvSpPr>
                <a:spLocks noChangeArrowheads="1"/>
              </p:cNvSpPr>
              <p:nvPr/>
            </p:nvSpPr>
            <p:spPr bwMode="auto">
              <a:xfrm>
                <a:off x="1008" y="1056"/>
                <a:ext cx="96" cy="96"/>
              </a:xfrm>
              <a:prstGeom prst="ellipse">
                <a:avLst/>
              </a:prstGeom>
              <a:solidFill>
                <a:schemeClr val="accent1"/>
              </a:solidFill>
              <a:ln w="63500">
                <a:solidFill>
                  <a:srgbClr val="FF0000"/>
                </a:solidFill>
                <a:round/>
                <a:headEnd/>
                <a:tailEnd/>
              </a:ln>
            </p:spPr>
            <p:txBody>
              <a:bodyPr wrap="none" anchor="ctr"/>
              <a:lstStyle/>
              <a:p>
                <a:endParaRPr lang="en-US"/>
              </a:p>
            </p:txBody>
          </p:sp>
          <p:sp>
            <p:nvSpPr>
              <p:cNvPr id="41067" name="Oval 50"/>
              <p:cNvSpPr>
                <a:spLocks noChangeArrowheads="1"/>
              </p:cNvSpPr>
              <p:nvPr/>
            </p:nvSpPr>
            <p:spPr bwMode="auto">
              <a:xfrm>
                <a:off x="1248" y="1056"/>
                <a:ext cx="96" cy="96"/>
              </a:xfrm>
              <a:prstGeom prst="ellipse">
                <a:avLst/>
              </a:prstGeom>
              <a:solidFill>
                <a:schemeClr val="accent1"/>
              </a:solidFill>
              <a:ln w="63500">
                <a:solidFill>
                  <a:srgbClr val="FF0000"/>
                </a:solidFill>
                <a:round/>
                <a:headEnd/>
                <a:tailEnd/>
              </a:ln>
            </p:spPr>
            <p:txBody>
              <a:bodyPr wrap="none" anchor="ctr"/>
              <a:lstStyle/>
              <a:p>
                <a:endParaRPr lang="en-US"/>
              </a:p>
            </p:txBody>
          </p:sp>
          <p:sp>
            <p:nvSpPr>
              <p:cNvPr id="41068" name="Oval 51"/>
              <p:cNvSpPr>
                <a:spLocks noChangeArrowheads="1"/>
              </p:cNvSpPr>
              <p:nvPr/>
            </p:nvSpPr>
            <p:spPr bwMode="auto">
              <a:xfrm>
                <a:off x="1488" y="1056"/>
                <a:ext cx="96" cy="96"/>
              </a:xfrm>
              <a:prstGeom prst="ellipse">
                <a:avLst/>
              </a:prstGeom>
              <a:solidFill>
                <a:schemeClr val="accent1"/>
              </a:solidFill>
              <a:ln w="63500">
                <a:solidFill>
                  <a:srgbClr val="FF0000"/>
                </a:solidFill>
                <a:round/>
                <a:headEnd/>
                <a:tailEnd/>
              </a:ln>
            </p:spPr>
            <p:txBody>
              <a:bodyPr wrap="none" anchor="ctr"/>
              <a:lstStyle/>
              <a:p>
                <a:endParaRPr lang="en-US"/>
              </a:p>
            </p:txBody>
          </p:sp>
          <p:sp>
            <p:nvSpPr>
              <p:cNvPr id="41069" name="Oval 52"/>
              <p:cNvSpPr>
                <a:spLocks noChangeArrowheads="1"/>
              </p:cNvSpPr>
              <p:nvPr/>
            </p:nvSpPr>
            <p:spPr bwMode="auto">
              <a:xfrm>
                <a:off x="1728" y="1056"/>
                <a:ext cx="96" cy="96"/>
              </a:xfrm>
              <a:prstGeom prst="ellipse">
                <a:avLst/>
              </a:prstGeom>
              <a:solidFill>
                <a:schemeClr val="accent1"/>
              </a:solidFill>
              <a:ln w="63500">
                <a:solidFill>
                  <a:srgbClr val="FF0000"/>
                </a:solidFill>
                <a:round/>
                <a:headEnd/>
                <a:tailEnd/>
              </a:ln>
            </p:spPr>
            <p:txBody>
              <a:bodyPr wrap="none" anchor="ctr"/>
              <a:lstStyle/>
              <a:p>
                <a:endParaRPr lang="en-US"/>
              </a:p>
            </p:txBody>
          </p:sp>
          <p:sp>
            <p:nvSpPr>
              <p:cNvPr id="41070" name="Oval 53"/>
              <p:cNvSpPr>
                <a:spLocks noChangeArrowheads="1"/>
              </p:cNvSpPr>
              <p:nvPr/>
            </p:nvSpPr>
            <p:spPr bwMode="auto">
              <a:xfrm>
                <a:off x="1968" y="1056"/>
                <a:ext cx="96" cy="96"/>
              </a:xfrm>
              <a:prstGeom prst="ellipse">
                <a:avLst/>
              </a:prstGeom>
              <a:solidFill>
                <a:schemeClr val="accent1"/>
              </a:solidFill>
              <a:ln w="63500">
                <a:solidFill>
                  <a:srgbClr val="FF0000"/>
                </a:solidFill>
                <a:round/>
                <a:headEnd/>
                <a:tailEnd/>
              </a:ln>
            </p:spPr>
            <p:txBody>
              <a:bodyPr wrap="none" anchor="ctr"/>
              <a:lstStyle/>
              <a:p>
                <a:endParaRPr lang="en-US"/>
              </a:p>
            </p:txBody>
          </p:sp>
          <p:sp>
            <p:nvSpPr>
              <p:cNvPr id="41071" name="Oval 54"/>
              <p:cNvSpPr>
                <a:spLocks noChangeArrowheads="1"/>
              </p:cNvSpPr>
              <p:nvPr/>
            </p:nvSpPr>
            <p:spPr bwMode="auto">
              <a:xfrm>
                <a:off x="2208" y="1056"/>
                <a:ext cx="96" cy="96"/>
              </a:xfrm>
              <a:prstGeom prst="ellipse">
                <a:avLst/>
              </a:prstGeom>
              <a:solidFill>
                <a:schemeClr val="accent1"/>
              </a:solidFill>
              <a:ln w="63500">
                <a:solidFill>
                  <a:srgbClr val="FF0000"/>
                </a:solidFill>
                <a:round/>
                <a:headEnd/>
                <a:tailEnd/>
              </a:ln>
            </p:spPr>
            <p:txBody>
              <a:bodyPr wrap="none" anchor="ctr"/>
              <a:lstStyle/>
              <a:p>
                <a:endParaRPr lang="en-US"/>
              </a:p>
            </p:txBody>
          </p:sp>
          <p:sp>
            <p:nvSpPr>
              <p:cNvPr id="41072" name="Oval 55"/>
              <p:cNvSpPr>
                <a:spLocks noChangeArrowheads="1"/>
              </p:cNvSpPr>
              <p:nvPr/>
            </p:nvSpPr>
            <p:spPr bwMode="auto">
              <a:xfrm>
                <a:off x="2448" y="1056"/>
                <a:ext cx="96" cy="96"/>
              </a:xfrm>
              <a:prstGeom prst="ellipse">
                <a:avLst/>
              </a:prstGeom>
              <a:solidFill>
                <a:schemeClr val="accent1"/>
              </a:solidFill>
              <a:ln w="63500">
                <a:solidFill>
                  <a:srgbClr val="FF0000"/>
                </a:solidFill>
                <a:round/>
                <a:headEnd/>
                <a:tailEnd/>
              </a:ln>
            </p:spPr>
            <p:txBody>
              <a:bodyPr wrap="none" anchor="ctr"/>
              <a:lstStyle/>
              <a:p>
                <a:endParaRPr lang="en-US"/>
              </a:p>
            </p:txBody>
          </p:sp>
          <p:sp>
            <p:nvSpPr>
              <p:cNvPr id="41073" name="Oval 56"/>
              <p:cNvSpPr>
                <a:spLocks noChangeArrowheads="1"/>
              </p:cNvSpPr>
              <p:nvPr/>
            </p:nvSpPr>
            <p:spPr bwMode="auto">
              <a:xfrm>
                <a:off x="2688" y="1056"/>
                <a:ext cx="96" cy="96"/>
              </a:xfrm>
              <a:prstGeom prst="ellipse">
                <a:avLst/>
              </a:prstGeom>
              <a:solidFill>
                <a:schemeClr val="accent1"/>
              </a:solidFill>
              <a:ln w="63500">
                <a:solidFill>
                  <a:srgbClr val="FF0000"/>
                </a:solidFill>
                <a:round/>
                <a:headEnd/>
                <a:tailEnd/>
              </a:ln>
            </p:spPr>
            <p:txBody>
              <a:bodyPr wrap="none" anchor="ctr"/>
              <a:lstStyle/>
              <a:p>
                <a:endParaRPr lang="en-US"/>
              </a:p>
            </p:txBody>
          </p:sp>
        </p:grpSp>
        <p:grpSp>
          <p:nvGrpSpPr>
            <p:cNvPr id="40971" name="Group 57"/>
            <p:cNvGrpSpPr>
              <a:grpSpLocks/>
            </p:cNvGrpSpPr>
            <p:nvPr/>
          </p:nvGrpSpPr>
          <p:grpSpPr bwMode="auto">
            <a:xfrm>
              <a:off x="48" y="1776"/>
              <a:ext cx="2736" cy="96"/>
              <a:chOff x="48" y="1056"/>
              <a:chExt cx="2736" cy="96"/>
            </a:xfrm>
          </p:grpSpPr>
          <p:sp>
            <p:nvSpPr>
              <p:cNvPr id="41050" name="Oval 58"/>
              <p:cNvSpPr>
                <a:spLocks noChangeArrowheads="1"/>
              </p:cNvSpPr>
              <p:nvPr/>
            </p:nvSpPr>
            <p:spPr bwMode="auto">
              <a:xfrm>
                <a:off x="48" y="1056"/>
                <a:ext cx="96" cy="96"/>
              </a:xfrm>
              <a:prstGeom prst="ellipse">
                <a:avLst/>
              </a:prstGeom>
              <a:solidFill>
                <a:schemeClr val="accent1"/>
              </a:solidFill>
              <a:ln w="63500">
                <a:solidFill>
                  <a:srgbClr val="FF0000"/>
                </a:solidFill>
                <a:round/>
                <a:headEnd/>
                <a:tailEnd/>
              </a:ln>
            </p:spPr>
            <p:txBody>
              <a:bodyPr wrap="none" anchor="ctr"/>
              <a:lstStyle/>
              <a:p>
                <a:endParaRPr lang="en-US"/>
              </a:p>
            </p:txBody>
          </p:sp>
          <p:sp>
            <p:nvSpPr>
              <p:cNvPr id="41051" name="Oval 59"/>
              <p:cNvSpPr>
                <a:spLocks noChangeArrowheads="1"/>
              </p:cNvSpPr>
              <p:nvPr/>
            </p:nvSpPr>
            <p:spPr bwMode="auto">
              <a:xfrm>
                <a:off x="288" y="1056"/>
                <a:ext cx="96" cy="96"/>
              </a:xfrm>
              <a:prstGeom prst="ellipse">
                <a:avLst/>
              </a:prstGeom>
              <a:solidFill>
                <a:schemeClr val="accent1"/>
              </a:solidFill>
              <a:ln w="63500">
                <a:solidFill>
                  <a:srgbClr val="FF0000"/>
                </a:solidFill>
                <a:round/>
                <a:headEnd/>
                <a:tailEnd/>
              </a:ln>
            </p:spPr>
            <p:txBody>
              <a:bodyPr wrap="none" anchor="ctr"/>
              <a:lstStyle/>
              <a:p>
                <a:endParaRPr lang="en-US"/>
              </a:p>
            </p:txBody>
          </p:sp>
          <p:sp>
            <p:nvSpPr>
              <p:cNvPr id="41052" name="Oval 60"/>
              <p:cNvSpPr>
                <a:spLocks noChangeArrowheads="1"/>
              </p:cNvSpPr>
              <p:nvPr/>
            </p:nvSpPr>
            <p:spPr bwMode="auto">
              <a:xfrm>
                <a:off x="528" y="1056"/>
                <a:ext cx="96" cy="96"/>
              </a:xfrm>
              <a:prstGeom prst="ellipse">
                <a:avLst/>
              </a:prstGeom>
              <a:solidFill>
                <a:schemeClr val="accent1"/>
              </a:solidFill>
              <a:ln w="63500">
                <a:solidFill>
                  <a:srgbClr val="FF0000"/>
                </a:solidFill>
                <a:round/>
                <a:headEnd/>
                <a:tailEnd/>
              </a:ln>
            </p:spPr>
            <p:txBody>
              <a:bodyPr wrap="none" anchor="ctr"/>
              <a:lstStyle/>
              <a:p>
                <a:endParaRPr lang="en-US"/>
              </a:p>
            </p:txBody>
          </p:sp>
          <p:sp>
            <p:nvSpPr>
              <p:cNvPr id="41053" name="Oval 61"/>
              <p:cNvSpPr>
                <a:spLocks noChangeArrowheads="1"/>
              </p:cNvSpPr>
              <p:nvPr/>
            </p:nvSpPr>
            <p:spPr bwMode="auto">
              <a:xfrm>
                <a:off x="768" y="1056"/>
                <a:ext cx="96" cy="96"/>
              </a:xfrm>
              <a:prstGeom prst="ellipse">
                <a:avLst/>
              </a:prstGeom>
              <a:solidFill>
                <a:schemeClr val="accent1"/>
              </a:solidFill>
              <a:ln w="63500">
                <a:solidFill>
                  <a:srgbClr val="FF0000"/>
                </a:solidFill>
                <a:round/>
                <a:headEnd/>
                <a:tailEnd/>
              </a:ln>
            </p:spPr>
            <p:txBody>
              <a:bodyPr wrap="none" anchor="ctr"/>
              <a:lstStyle/>
              <a:p>
                <a:endParaRPr lang="en-US"/>
              </a:p>
            </p:txBody>
          </p:sp>
          <p:sp>
            <p:nvSpPr>
              <p:cNvPr id="41054" name="Oval 62"/>
              <p:cNvSpPr>
                <a:spLocks noChangeArrowheads="1"/>
              </p:cNvSpPr>
              <p:nvPr/>
            </p:nvSpPr>
            <p:spPr bwMode="auto">
              <a:xfrm>
                <a:off x="1008" y="1056"/>
                <a:ext cx="96" cy="96"/>
              </a:xfrm>
              <a:prstGeom prst="ellipse">
                <a:avLst/>
              </a:prstGeom>
              <a:solidFill>
                <a:schemeClr val="accent1"/>
              </a:solidFill>
              <a:ln w="63500">
                <a:solidFill>
                  <a:srgbClr val="FF0000"/>
                </a:solidFill>
                <a:round/>
                <a:headEnd/>
                <a:tailEnd/>
              </a:ln>
            </p:spPr>
            <p:txBody>
              <a:bodyPr wrap="none" anchor="ctr"/>
              <a:lstStyle/>
              <a:p>
                <a:endParaRPr lang="en-US"/>
              </a:p>
            </p:txBody>
          </p:sp>
          <p:sp>
            <p:nvSpPr>
              <p:cNvPr id="41055" name="Oval 63"/>
              <p:cNvSpPr>
                <a:spLocks noChangeArrowheads="1"/>
              </p:cNvSpPr>
              <p:nvPr/>
            </p:nvSpPr>
            <p:spPr bwMode="auto">
              <a:xfrm>
                <a:off x="1248" y="1056"/>
                <a:ext cx="96" cy="96"/>
              </a:xfrm>
              <a:prstGeom prst="ellipse">
                <a:avLst/>
              </a:prstGeom>
              <a:solidFill>
                <a:schemeClr val="accent1"/>
              </a:solidFill>
              <a:ln w="63500">
                <a:solidFill>
                  <a:srgbClr val="FF0000"/>
                </a:solidFill>
                <a:round/>
                <a:headEnd/>
                <a:tailEnd/>
              </a:ln>
            </p:spPr>
            <p:txBody>
              <a:bodyPr wrap="none" anchor="ctr"/>
              <a:lstStyle/>
              <a:p>
                <a:endParaRPr lang="en-US"/>
              </a:p>
            </p:txBody>
          </p:sp>
          <p:sp>
            <p:nvSpPr>
              <p:cNvPr id="41056" name="Oval 64"/>
              <p:cNvSpPr>
                <a:spLocks noChangeArrowheads="1"/>
              </p:cNvSpPr>
              <p:nvPr/>
            </p:nvSpPr>
            <p:spPr bwMode="auto">
              <a:xfrm>
                <a:off x="1488" y="1056"/>
                <a:ext cx="96" cy="96"/>
              </a:xfrm>
              <a:prstGeom prst="ellipse">
                <a:avLst/>
              </a:prstGeom>
              <a:solidFill>
                <a:schemeClr val="accent1"/>
              </a:solidFill>
              <a:ln w="63500">
                <a:solidFill>
                  <a:srgbClr val="FF0000"/>
                </a:solidFill>
                <a:round/>
                <a:headEnd/>
                <a:tailEnd/>
              </a:ln>
            </p:spPr>
            <p:txBody>
              <a:bodyPr wrap="none" anchor="ctr"/>
              <a:lstStyle/>
              <a:p>
                <a:endParaRPr lang="en-US"/>
              </a:p>
            </p:txBody>
          </p:sp>
          <p:sp>
            <p:nvSpPr>
              <p:cNvPr id="41057" name="Oval 65"/>
              <p:cNvSpPr>
                <a:spLocks noChangeArrowheads="1"/>
              </p:cNvSpPr>
              <p:nvPr/>
            </p:nvSpPr>
            <p:spPr bwMode="auto">
              <a:xfrm>
                <a:off x="1728" y="1056"/>
                <a:ext cx="96" cy="96"/>
              </a:xfrm>
              <a:prstGeom prst="ellipse">
                <a:avLst/>
              </a:prstGeom>
              <a:solidFill>
                <a:schemeClr val="accent1"/>
              </a:solidFill>
              <a:ln w="63500">
                <a:solidFill>
                  <a:srgbClr val="FF0000"/>
                </a:solidFill>
                <a:round/>
                <a:headEnd/>
                <a:tailEnd/>
              </a:ln>
            </p:spPr>
            <p:txBody>
              <a:bodyPr wrap="none" anchor="ctr"/>
              <a:lstStyle/>
              <a:p>
                <a:endParaRPr lang="en-US"/>
              </a:p>
            </p:txBody>
          </p:sp>
          <p:sp>
            <p:nvSpPr>
              <p:cNvPr id="41058" name="Oval 66"/>
              <p:cNvSpPr>
                <a:spLocks noChangeArrowheads="1"/>
              </p:cNvSpPr>
              <p:nvPr/>
            </p:nvSpPr>
            <p:spPr bwMode="auto">
              <a:xfrm>
                <a:off x="1968" y="1056"/>
                <a:ext cx="96" cy="96"/>
              </a:xfrm>
              <a:prstGeom prst="ellipse">
                <a:avLst/>
              </a:prstGeom>
              <a:solidFill>
                <a:schemeClr val="accent1"/>
              </a:solidFill>
              <a:ln w="63500">
                <a:solidFill>
                  <a:srgbClr val="FF0000"/>
                </a:solidFill>
                <a:round/>
                <a:headEnd/>
                <a:tailEnd/>
              </a:ln>
            </p:spPr>
            <p:txBody>
              <a:bodyPr wrap="none" anchor="ctr"/>
              <a:lstStyle/>
              <a:p>
                <a:endParaRPr lang="en-US"/>
              </a:p>
            </p:txBody>
          </p:sp>
          <p:sp>
            <p:nvSpPr>
              <p:cNvPr id="41059" name="Oval 67"/>
              <p:cNvSpPr>
                <a:spLocks noChangeArrowheads="1"/>
              </p:cNvSpPr>
              <p:nvPr/>
            </p:nvSpPr>
            <p:spPr bwMode="auto">
              <a:xfrm>
                <a:off x="2208" y="1056"/>
                <a:ext cx="96" cy="96"/>
              </a:xfrm>
              <a:prstGeom prst="ellipse">
                <a:avLst/>
              </a:prstGeom>
              <a:solidFill>
                <a:schemeClr val="accent1"/>
              </a:solidFill>
              <a:ln w="63500">
                <a:solidFill>
                  <a:srgbClr val="FF0000"/>
                </a:solidFill>
                <a:round/>
                <a:headEnd/>
                <a:tailEnd/>
              </a:ln>
            </p:spPr>
            <p:txBody>
              <a:bodyPr wrap="none" anchor="ctr"/>
              <a:lstStyle/>
              <a:p>
                <a:endParaRPr lang="en-US"/>
              </a:p>
            </p:txBody>
          </p:sp>
          <p:sp>
            <p:nvSpPr>
              <p:cNvPr id="41060" name="Oval 68"/>
              <p:cNvSpPr>
                <a:spLocks noChangeArrowheads="1"/>
              </p:cNvSpPr>
              <p:nvPr/>
            </p:nvSpPr>
            <p:spPr bwMode="auto">
              <a:xfrm>
                <a:off x="2448" y="1056"/>
                <a:ext cx="96" cy="96"/>
              </a:xfrm>
              <a:prstGeom prst="ellipse">
                <a:avLst/>
              </a:prstGeom>
              <a:solidFill>
                <a:schemeClr val="accent1"/>
              </a:solidFill>
              <a:ln w="63500">
                <a:solidFill>
                  <a:srgbClr val="FF0000"/>
                </a:solidFill>
                <a:round/>
                <a:headEnd/>
                <a:tailEnd/>
              </a:ln>
            </p:spPr>
            <p:txBody>
              <a:bodyPr wrap="none" anchor="ctr"/>
              <a:lstStyle/>
              <a:p>
                <a:endParaRPr lang="en-US"/>
              </a:p>
            </p:txBody>
          </p:sp>
          <p:sp>
            <p:nvSpPr>
              <p:cNvPr id="41061" name="Oval 69"/>
              <p:cNvSpPr>
                <a:spLocks noChangeArrowheads="1"/>
              </p:cNvSpPr>
              <p:nvPr/>
            </p:nvSpPr>
            <p:spPr bwMode="auto">
              <a:xfrm>
                <a:off x="2688" y="1056"/>
                <a:ext cx="96" cy="96"/>
              </a:xfrm>
              <a:prstGeom prst="ellipse">
                <a:avLst/>
              </a:prstGeom>
              <a:solidFill>
                <a:schemeClr val="accent1"/>
              </a:solidFill>
              <a:ln w="63500">
                <a:solidFill>
                  <a:srgbClr val="FF0000"/>
                </a:solidFill>
                <a:round/>
                <a:headEnd/>
                <a:tailEnd/>
              </a:ln>
            </p:spPr>
            <p:txBody>
              <a:bodyPr wrap="none" anchor="ctr"/>
              <a:lstStyle/>
              <a:p>
                <a:endParaRPr lang="en-US"/>
              </a:p>
            </p:txBody>
          </p:sp>
        </p:grpSp>
        <p:grpSp>
          <p:nvGrpSpPr>
            <p:cNvPr id="40972" name="Group 70"/>
            <p:cNvGrpSpPr>
              <a:grpSpLocks/>
            </p:cNvGrpSpPr>
            <p:nvPr/>
          </p:nvGrpSpPr>
          <p:grpSpPr bwMode="auto">
            <a:xfrm>
              <a:off x="48" y="2016"/>
              <a:ext cx="2736" cy="96"/>
              <a:chOff x="48" y="1056"/>
              <a:chExt cx="2736" cy="96"/>
            </a:xfrm>
          </p:grpSpPr>
          <p:sp>
            <p:nvSpPr>
              <p:cNvPr id="41038" name="Oval 71"/>
              <p:cNvSpPr>
                <a:spLocks noChangeArrowheads="1"/>
              </p:cNvSpPr>
              <p:nvPr/>
            </p:nvSpPr>
            <p:spPr bwMode="auto">
              <a:xfrm>
                <a:off x="48" y="1056"/>
                <a:ext cx="96" cy="96"/>
              </a:xfrm>
              <a:prstGeom prst="ellipse">
                <a:avLst/>
              </a:prstGeom>
              <a:solidFill>
                <a:schemeClr val="accent1"/>
              </a:solidFill>
              <a:ln w="63500">
                <a:solidFill>
                  <a:srgbClr val="FF0000"/>
                </a:solidFill>
                <a:round/>
                <a:headEnd/>
                <a:tailEnd/>
              </a:ln>
            </p:spPr>
            <p:txBody>
              <a:bodyPr wrap="none" anchor="ctr"/>
              <a:lstStyle/>
              <a:p>
                <a:endParaRPr lang="en-US"/>
              </a:p>
            </p:txBody>
          </p:sp>
          <p:sp>
            <p:nvSpPr>
              <p:cNvPr id="41039" name="Oval 72"/>
              <p:cNvSpPr>
                <a:spLocks noChangeArrowheads="1"/>
              </p:cNvSpPr>
              <p:nvPr/>
            </p:nvSpPr>
            <p:spPr bwMode="auto">
              <a:xfrm>
                <a:off x="288" y="1056"/>
                <a:ext cx="96" cy="96"/>
              </a:xfrm>
              <a:prstGeom prst="ellipse">
                <a:avLst/>
              </a:prstGeom>
              <a:solidFill>
                <a:schemeClr val="accent1"/>
              </a:solidFill>
              <a:ln w="63500">
                <a:solidFill>
                  <a:srgbClr val="FF0000"/>
                </a:solidFill>
                <a:round/>
                <a:headEnd/>
                <a:tailEnd/>
              </a:ln>
            </p:spPr>
            <p:txBody>
              <a:bodyPr wrap="none" anchor="ctr"/>
              <a:lstStyle/>
              <a:p>
                <a:endParaRPr lang="en-US"/>
              </a:p>
            </p:txBody>
          </p:sp>
          <p:sp>
            <p:nvSpPr>
              <p:cNvPr id="41040" name="Oval 73"/>
              <p:cNvSpPr>
                <a:spLocks noChangeArrowheads="1"/>
              </p:cNvSpPr>
              <p:nvPr/>
            </p:nvSpPr>
            <p:spPr bwMode="auto">
              <a:xfrm>
                <a:off x="528" y="1056"/>
                <a:ext cx="96" cy="96"/>
              </a:xfrm>
              <a:prstGeom prst="ellipse">
                <a:avLst/>
              </a:prstGeom>
              <a:solidFill>
                <a:schemeClr val="accent1"/>
              </a:solidFill>
              <a:ln w="63500">
                <a:solidFill>
                  <a:srgbClr val="FF0000"/>
                </a:solidFill>
                <a:round/>
                <a:headEnd/>
                <a:tailEnd/>
              </a:ln>
            </p:spPr>
            <p:txBody>
              <a:bodyPr wrap="none" anchor="ctr"/>
              <a:lstStyle/>
              <a:p>
                <a:endParaRPr lang="en-US"/>
              </a:p>
            </p:txBody>
          </p:sp>
          <p:sp>
            <p:nvSpPr>
              <p:cNvPr id="41041" name="Oval 74"/>
              <p:cNvSpPr>
                <a:spLocks noChangeArrowheads="1"/>
              </p:cNvSpPr>
              <p:nvPr/>
            </p:nvSpPr>
            <p:spPr bwMode="auto">
              <a:xfrm>
                <a:off x="768" y="1056"/>
                <a:ext cx="96" cy="96"/>
              </a:xfrm>
              <a:prstGeom prst="ellipse">
                <a:avLst/>
              </a:prstGeom>
              <a:solidFill>
                <a:schemeClr val="accent1"/>
              </a:solidFill>
              <a:ln w="63500">
                <a:solidFill>
                  <a:srgbClr val="FF0000"/>
                </a:solidFill>
                <a:round/>
                <a:headEnd/>
                <a:tailEnd/>
              </a:ln>
            </p:spPr>
            <p:txBody>
              <a:bodyPr wrap="none" anchor="ctr"/>
              <a:lstStyle/>
              <a:p>
                <a:endParaRPr lang="en-US"/>
              </a:p>
            </p:txBody>
          </p:sp>
          <p:sp>
            <p:nvSpPr>
              <p:cNvPr id="41042" name="Oval 75"/>
              <p:cNvSpPr>
                <a:spLocks noChangeArrowheads="1"/>
              </p:cNvSpPr>
              <p:nvPr/>
            </p:nvSpPr>
            <p:spPr bwMode="auto">
              <a:xfrm>
                <a:off x="1008" y="1056"/>
                <a:ext cx="96" cy="96"/>
              </a:xfrm>
              <a:prstGeom prst="ellipse">
                <a:avLst/>
              </a:prstGeom>
              <a:solidFill>
                <a:schemeClr val="accent1"/>
              </a:solidFill>
              <a:ln w="63500">
                <a:solidFill>
                  <a:srgbClr val="FF0000"/>
                </a:solidFill>
                <a:round/>
                <a:headEnd/>
                <a:tailEnd/>
              </a:ln>
            </p:spPr>
            <p:txBody>
              <a:bodyPr wrap="none" anchor="ctr"/>
              <a:lstStyle/>
              <a:p>
                <a:endParaRPr lang="en-US"/>
              </a:p>
            </p:txBody>
          </p:sp>
          <p:sp>
            <p:nvSpPr>
              <p:cNvPr id="41043" name="Oval 76"/>
              <p:cNvSpPr>
                <a:spLocks noChangeArrowheads="1"/>
              </p:cNvSpPr>
              <p:nvPr/>
            </p:nvSpPr>
            <p:spPr bwMode="auto">
              <a:xfrm>
                <a:off x="1248" y="1056"/>
                <a:ext cx="96" cy="96"/>
              </a:xfrm>
              <a:prstGeom prst="ellipse">
                <a:avLst/>
              </a:prstGeom>
              <a:solidFill>
                <a:schemeClr val="accent1"/>
              </a:solidFill>
              <a:ln w="63500">
                <a:solidFill>
                  <a:srgbClr val="FF0000"/>
                </a:solidFill>
                <a:round/>
                <a:headEnd/>
                <a:tailEnd/>
              </a:ln>
            </p:spPr>
            <p:txBody>
              <a:bodyPr wrap="none" anchor="ctr"/>
              <a:lstStyle/>
              <a:p>
                <a:endParaRPr lang="en-US"/>
              </a:p>
            </p:txBody>
          </p:sp>
          <p:sp>
            <p:nvSpPr>
              <p:cNvPr id="41044" name="Oval 77"/>
              <p:cNvSpPr>
                <a:spLocks noChangeArrowheads="1"/>
              </p:cNvSpPr>
              <p:nvPr/>
            </p:nvSpPr>
            <p:spPr bwMode="auto">
              <a:xfrm>
                <a:off x="1488" y="1056"/>
                <a:ext cx="96" cy="96"/>
              </a:xfrm>
              <a:prstGeom prst="ellipse">
                <a:avLst/>
              </a:prstGeom>
              <a:solidFill>
                <a:schemeClr val="accent1"/>
              </a:solidFill>
              <a:ln w="63500">
                <a:solidFill>
                  <a:srgbClr val="FF0000"/>
                </a:solidFill>
                <a:round/>
                <a:headEnd/>
                <a:tailEnd/>
              </a:ln>
            </p:spPr>
            <p:txBody>
              <a:bodyPr wrap="none" anchor="ctr"/>
              <a:lstStyle/>
              <a:p>
                <a:endParaRPr lang="en-US"/>
              </a:p>
            </p:txBody>
          </p:sp>
          <p:sp>
            <p:nvSpPr>
              <p:cNvPr id="41045" name="Oval 78"/>
              <p:cNvSpPr>
                <a:spLocks noChangeArrowheads="1"/>
              </p:cNvSpPr>
              <p:nvPr/>
            </p:nvSpPr>
            <p:spPr bwMode="auto">
              <a:xfrm>
                <a:off x="1728" y="1056"/>
                <a:ext cx="96" cy="96"/>
              </a:xfrm>
              <a:prstGeom prst="ellipse">
                <a:avLst/>
              </a:prstGeom>
              <a:solidFill>
                <a:schemeClr val="accent1"/>
              </a:solidFill>
              <a:ln w="63500">
                <a:solidFill>
                  <a:srgbClr val="FF0000"/>
                </a:solidFill>
                <a:round/>
                <a:headEnd/>
                <a:tailEnd/>
              </a:ln>
            </p:spPr>
            <p:txBody>
              <a:bodyPr wrap="none" anchor="ctr"/>
              <a:lstStyle/>
              <a:p>
                <a:endParaRPr lang="en-US"/>
              </a:p>
            </p:txBody>
          </p:sp>
          <p:sp>
            <p:nvSpPr>
              <p:cNvPr id="41046" name="Oval 79"/>
              <p:cNvSpPr>
                <a:spLocks noChangeArrowheads="1"/>
              </p:cNvSpPr>
              <p:nvPr/>
            </p:nvSpPr>
            <p:spPr bwMode="auto">
              <a:xfrm>
                <a:off x="1968" y="1056"/>
                <a:ext cx="96" cy="96"/>
              </a:xfrm>
              <a:prstGeom prst="ellipse">
                <a:avLst/>
              </a:prstGeom>
              <a:solidFill>
                <a:schemeClr val="accent1"/>
              </a:solidFill>
              <a:ln w="63500">
                <a:solidFill>
                  <a:srgbClr val="FF0000"/>
                </a:solidFill>
                <a:round/>
                <a:headEnd/>
                <a:tailEnd/>
              </a:ln>
            </p:spPr>
            <p:txBody>
              <a:bodyPr wrap="none" anchor="ctr"/>
              <a:lstStyle/>
              <a:p>
                <a:endParaRPr lang="en-US"/>
              </a:p>
            </p:txBody>
          </p:sp>
          <p:sp>
            <p:nvSpPr>
              <p:cNvPr id="41047" name="Oval 80"/>
              <p:cNvSpPr>
                <a:spLocks noChangeArrowheads="1"/>
              </p:cNvSpPr>
              <p:nvPr/>
            </p:nvSpPr>
            <p:spPr bwMode="auto">
              <a:xfrm>
                <a:off x="2208" y="1056"/>
                <a:ext cx="96" cy="96"/>
              </a:xfrm>
              <a:prstGeom prst="ellipse">
                <a:avLst/>
              </a:prstGeom>
              <a:solidFill>
                <a:schemeClr val="accent1"/>
              </a:solidFill>
              <a:ln w="63500">
                <a:solidFill>
                  <a:srgbClr val="FF0000"/>
                </a:solidFill>
                <a:round/>
                <a:headEnd/>
                <a:tailEnd/>
              </a:ln>
            </p:spPr>
            <p:txBody>
              <a:bodyPr wrap="none" anchor="ctr"/>
              <a:lstStyle/>
              <a:p>
                <a:endParaRPr lang="en-US"/>
              </a:p>
            </p:txBody>
          </p:sp>
          <p:sp>
            <p:nvSpPr>
              <p:cNvPr id="41048" name="Oval 81"/>
              <p:cNvSpPr>
                <a:spLocks noChangeArrowheads="1"/>
              </p:cNvSpPr>
              <p:nvPr/>
            </p:nvSpPr>
            <p:spPr bwMode="auto">
              <a:xfrm>
                <a:off x="2448" y="1056"/>
                <a:ext cx="96" cy="96"/>
              </a:xfrm>
              <a:prstGeom prst="ellipse">
                <a:avLst/>
              </a:prstGeom>
              <a:solidFill>
                <a:schemeClr val="accent1"/>
              </a:solidFill>
              <a:ln w="63500">
                <a:solidFill>
                  <a:srgbClr val="FF0000"/>
                </a:solidFill>
                <a:round/>
                <a:headEnd/>
                <a:tailEnd/>
              </a:ln>
            </p:spPr>
            <p:txBody>
              <a:bodyPr wrap="none" anchor="ctr"/>
              <a:lstStyle/>
              <a:p>
                <a:endParaRPr lang="en-US"/>
              </a:p>
            </p:txBody>
          </p:sp>
          <p:sp>
            <p:nvSpPr>
              <p:cNvPr id="41049" name="Oval 82"/>
              <p:cNvSpPr>
                <a:spLocks noChangeArrowheads="1"/>
              </p:cNvSpPr>
              <p:nvPr/>
            </p:nvSpPr>
            <p:spPr bwMode="auto">
              <a:xfrm>
                <a:off x="2688" y="1056"/>
                <a:ext cx="96" cy="96"/>
              </a:xfrm>
              <a:prstGeom prst="ellipse">
                <a:avLst/>
              </a:prstGeom>
              <a:solidFill>
                <a:schemeClr val="accent1"/>
              </a:solidFill>
              <a:ln w="63500">
                <a:solidFill>
                  <a:srgbClr val="FF0000"/>
                </a:solidFill>
                <a:round/>
                <a:headEnd/>
                <a:tailEnd/>
              </a:ln>
            </p:spPr>
            <p:txBody>
              <a:bodyPr wrap="none" anchor="ctr"/>
              <a:lstStyle/>
              <a:p>
                <a:endParaRPr lang="en-US"/>
              </a:p>
            </p:txBody>
          </p:sp>
        </p:grpSp>
        <p:grpSp>
          <p:nvGrpSpPr>
            <p:cNvPr id="40973" name="Group 83"/>
            <p:cNvGrpSpPr>
              <a:grpSpLocks/>
            </p:cNvGrpSpPr>
            <p:nvPr/>
          </p:nvGrpSpPr>
          <p:grpSpPr bwMode="auto">
            <a:xfrm>
              <a:off x="48" y="2256"/>
              <a:ext cx="2736" cy="96"/>
              <a:chOff x="48" y="1056"/>
              <a:chExt cx="2736" cy="96"/>
            </a:xfrm>
          </p:grpSpPr>
          <p:sp>
            <p:nvSpPr>
              <p:cNvPr id="41026" name="Oval 84"/>
              <p:cNvSpPr>
                <a:spLocks noChangeArrowheads="1"/>
              </p:cNvSpPr>
              <p:nvPr/>
            </p:nvSpPr>
            <p:spPr bwMode="auto">
              <a:xfrm>
                <a:off x="48" y="1056"/>
                <a:ext cx="96" cy="96"/>
              </a:xfrm>
              <a:prstGeom prst="ellipse">
                <a:avLst/>
              </a:prstGeom>
              <a:solidFill>
                <a:schemeClr val="accent1"/>
              </a:solidFill>
              <a:ln w="63500">
                <a:solidFill>
                  <a:srgbClr val="FF0000"/>
                </a:solidFill>
                <a:round/>
                <a:headEnd/>
                <a:tailEnd/>
              </a:ln>
            </p:spPr>
            <p:txBody>
              <a:bodyPr wrap="none" anchor="ctr"/>
              <a:lstStyle/>
              <a:p>
                <a:endParaRPr lang="en-US"/>
              </a:p>
            </p:txBody>
          </p:sp>
          <p:sp>
            <p:nvSpPr>
              <p:cNvPr id="41027" name="Oval 85"/>
              <p:cNvSpPr>
                <a:spLocks noChangeArrowheads="1"/>
              </p:cNvSpPr>
              <p:nvPr/>
            </p:nvSpPr>
            <p:spPr bwMode="auto">
              <a:xfrm>
                <a:off x="288" y="1056"/>
                <a:ext cx="96" cy="96"/>
              </a:xfrm>
              <a:prstGeom prst="ellipse">
                <a:avLst/>
              </a:prstGeom>
              <a:solidFill>
                <a:schemeClr val="accent1"/>
              </a:solidFill>
              <a:ln w="63500">
                <a:solidFill>
                  <a:srgbClr val="FF0000"/>
                </a:solidFill>
                <a:round/>
                <a:headEnd/>
                <a:tailEnd/>
              </a:ln>
            </p:spPr>
            <p:txBody>
              <a:bodyPr wrap="none" anchor="ctr"/>
              <a:lstStyle/>
              <a:p>
                <a:endParaRPr lang="en-US"/>
              </a:p>
            </p:txBody>
          </p:sp>
          <p:sp>
            <p:nvSpPr>
              <p:cNvPr id="41028" name="Oval 86"/>
              <p:cNvSpPr>
                <a:spLocks noChangeArrowheads="1"/>
              </p:cNvSpPr>
              <p:nvPr/>
            </p:nvSpPr>
            <p:spPr bwMode="auto">
              <a:xfrm>
                <a:off x="528" y="1056"/>
                <a:ext cx="96" cy="96"/>
              </a:xfrm>
              <a:prstGeom prst="ellipse">
                <a:avLst/>
              </a:prstGeom>
              <a:solidFill>
                <a:schemeClr val="accent1"/>
              </a:solidFill>
              <a:ln w="63500">
                <a:solidFill>
                  <a:srgbClr val="FF0000"/>
                </a:solidFill>
                <a:round/>
                <a:headEnd/>
                <a:tailEnd/>
              </a:ln>
            </p:spPr>
            <p:txBody>
              <a:bodyPr wrap="none" anchor="ctr"/>
              <a:lstStyle/>
              <a:p>
                <a:endParaRPr lang="en-US"/>
              </a:p>
            </p:txBody>
          </p:sp>
          <p:sp>
            <p:nvSpPr>
              <p:cNvPr id="41029" name="Oval 87"/>
              <p:cNvSpPr>
                <a:spLocks noChangeArrowheads="1"/>
              </p:cNvSpPr>
              <p:nvPr/>
            </p:nvSpPr>
            <p:spPr bwMode="auto">
              <a:xfrm>
                <a:off x="768" y="1056"/>
                <a:ext cx="96" cy="96"/>
              </a:xfrm>
              <a:prstGeom prst="ellipse">
                <a:avLst/>
              </a:prstGeom>
              <a:solidFill>
                <a:schemeClr val="accent1"/>
              </a:solidFill>
              <a:ln w="63500">
                <a:solidFill>
                  <a:srgbClr val="FF0000"/>
                </a:solidFill>
                <a:round/>
                <a:headEnd/>
                <a:tailEnd/>
              </a:ln>
            </p:spPr>
            <p:txBody>
              <a:bodyPr wrap="none" anchor="ctr"/>
              <a:lstStyle/>
              <a:p>
                <a:endParaRPr lang="en-US"/>
              </a:p>
            </p:txBody>
          </p:sp>
          <p:sp>
            <p:nvSpPr>
              <p:cNvPr id="41030" name="Oval 88"/>
              <p:cNvSpPr>
                <a:spLocks noChangeArrowheads="1"/>
              </p:cNvSpPr>
              <p:nvPr/>
            </p:nvSpPr>
            <p:spPr bwMode="auto">
              <a:xfrm>
                <a:off x="1008" y="1056"/>
                <a:ext cx="96" cy="96"/>
              </a:xfrm>
              <a:prstGeom prst="ellipse">
                <a:avLst/>
              </a:prstGeom>
              <a:solidFill>
                <a:schemeClr val="accent1"/>
              </a:solidFill>
              <a:ln w="63500">
                <a:solidFill>
                  <a:srgbClr val="FF0000"/>
                </a:solidFill>
                <a:round/>
                <a:headEnd/>
                <a:tailEnd/>
              </a:ln>
            </p:spPr>
            <p:txBody>
              <a:bodyPr wrap="none" anchor="ctr"/>
              <a:lstStyle/>
              <a:p>
                <a:endParaRPr lang="en-US"/>
              </a:p>
            </p:txBody>
          </p:sp>
          <p:sp>
            <p:nvSpPr>
              <p:cNvPr id="41031" name="Oval 89"/>
              <p:cNvSpPr>
                <a:spLocks noChangeArrowheads="1"/>
              </p:cNvSpPr>
              <p:nvPr/>
            </p:nvSpPr>
            <p:spPr bwMode="auto">
              <a:xfrm>
                <a:off x="1248" y="1056"/>
                <a:ext cx="96" cy="96"/>
              </a:xfrm>
              <a:prstGeom prst="ellipse">
                <a:avLst/>
              </a:prstGeom>
              <a:solidFill>
                <a:schemeClr val="accent1"/>
              </a:solidFill>
              <a:ln w="63500">
                <a:solidFill>
                  <a:srgbClr val="FF0000"/>
                </a:solidFill>
                <a:round/>
                <a:headEnd/>
                <a:tailEnd/>
              </a:ln>
            </p:spPr>
            <p:txBody>
              <a:bodyPr wrap="none" anchor="ctr"/>
              <a:lstStyle/>
              <a:p>
                <a:endParaRPr lang="en-US"/>
              </a:p>
            </p:txBody>
          </p:sp>
          <p:sp>
            <p:nvSpPr>
              <p:cNvPr id="41032" name="Oval 90"/>
              <p:cNvSpPr>
                <a:spLocks noChangeArrowheads="1"/>
              </p:cNvSpPr>
              <p:nvPr/>
            </p:nvSpPr>
            <p:spPr bwMode="auto">
              <a:xfrm>
                <a:off x="1488" y="1056"/>
                <a:ext cx="96" cy="96"/>
              </a:xfrm>
              <a:prstGeom prst="ellipse">
                <a:avLst/>
              </a:prstGeom>
              <a:solidFill>
                <a:schemeClr val="accent1"/>
              </a:solidFill>
              <a:ln w="63500">
                <a:solidFill>
                  <a:srgbClr val="FF0000"/>
                </a:solidFill>
                <a:round/>
                <a:headEnd/>
                <a:tailEnd/>
              </a:ln>
            </p:spPr>
            <p:txBody>
              <a:bodyPr wrap="none" anchor="ctr"/>
              <a:lstStyle/>
              <a:p>
                <a:endParaRPr lang="en-US"/>
              </a:p>
            </p:txBody>
          </p:sp>
          <p:sp>
            <p:nvSpPr>
              <p:cNvPr id="41033" name="Oval 91"/>
              <p:cNvSpPr>
                <a:spLocks noChangeArrowheads="1"/>
              </p:cNvSpPr>
              <p:nvPr/>
            </p:nvSpPr>
            <p:spPr bwMode="auto">
              <a:xfrm>
                <a:off x="1728" y="1056"/>
                <a:ext cx="96" cy="96"/>
              </a:xfrm>
              <a:prstGeom prst="ellipse">
                <a:avLst/>
              </a:prstGeom>
              <a:solidFill>
                <a:schemeClr val="accent1"/>
              </a:solidFill>
              <a:ln w="63500">
                <a:solidFill>
                  <a:srgbClr val="FF0000"/>
                </a:solidFill>
                <a:round/>
                <a:headEnd/>
                <a:tailEnd/>
              </a:ln>
            </p:spPr>
            <p:txBody>
              <a:bodyPr wrap="none" anchor="ctr"/>
              <a:lstStyle/>
              <a:p>
                <a:endParaRPr lang="en-US"/>
              </a:p>
            </p:txBody>
          </p:sp>
          <p:sp>
            <p:nvSpPr>
              <p:cNvPr id="41034" name="Oval 92"/>
              <p:cNvSpPr>
                <a:spLocks noChangeArrowheads="1"/>
              </p:cNvSpPr>
              <p:nvPr/>
            </p:nvSpPr>
            <p:spPr bwMode="auto">
              <a:xfrm>
                <a:off x="1968" y="1056"/>
                <a:ext cx="96" cy="96"/>
              </a:xfrm>
              <a:prstGeom prst="ellipse">
                <a:avLst/>
              </a:prstGeom>
              <a:solidFill>
                <a:schemeClr val="accent1"/>
              </a:solidFill>
              <a:ln w="63500">
                <a:solidFill>
                  <a:srgbClr val="FF0000"/>
                </a:solidFill>
                <a:round/>
                <a:headEnd/>
                <a:tailEnd/>
              </a:ln>
            </p:spPr>
            <p:txBody>
              <a:bodyPr wrap="none" anchor="ctr"/>
              <a:lstStyle/>
              <a:p>
                <a:endParaRPr lang="en-US"/>
              </a:p>
            </p:txBody>
          </p:sp>
          <p:sp>
            <p:nvSpPr>
              <p:cNvPr id="41035" name="Oval 93"/>
              <p:cNvSpPr>
                <a:spLocks noChangeArrowheads="1"/>
              </p:cNvSpPr>
              <p:nvPr/>
            </p:nvSpPr>
            <p:spPr bwMode="auto">
              <a:xfrm>
                <a:off x="2208" y="1056"/>
                <a:ext cx="96" cy="96"/>
              </a:xfrm>
              <a:prstGeom prst="ellipse">
                <a:avLst/>
              </a:prstGeom>
              <a:solidFill>
                <a:schemeClr val="accent1"/>
              </a:solidFill>
              <a:ln w="63500">
                <a:solidFill>
                  <a:srgbClr val="FF0000"/>
                </a:solidFill>
                <a:round/>
                <a:headEnd/>
                <a:tailEnd/>
              </a:ln>
            </p:spPr>
            <p:txBody>
              <a:bodyPr wrap="none" anchor="ctr"/>
              <a:lstStyle/>
              <a:p>
                <a:endParaRPr lang="en-US"/>
              </a:p>
            </p:txBody>
          </p:sp>
          <p:sp>
            <p:nvSpPr>
              <p:cNvPr id="41036" name="Oval 94"/>
              <p:cNvSpPr>
                <a:spLocks noChangeArrowheads="1"/>
              </p:cNvSpPr>
              <p:nvPr/>
            </p:nvSpPr>
            <p:spPr bwMode="auto">
              <a:xfrm>
                <a:off x="2448" y="1056"/>
                <a:ext cx="96" cy="96"/>
              </a:xfrm>
              <a:prstGeom prst="ellipse">
                <a:avLst/>
              </a:prstGeom>
              <a:solidFill>
                <a:schemeClr val="accent1"/>
              </a:solidFill>
              <a:ln w="63500">
                <a:solidFill>
                  <a:srgbClr val="FF0000"/>
                </a:solidFill>
                <a:round/>
                <a:headEnd/>
                <a:tailEnd/>
              </a:ln>
            </p:spPr>
            <p:txBody>
              <a:bodyPr wrap="none" anchor="ctr"/>
              <a:lstStyle/>
              <a:p>
                <a:endParaRPr lang="en-US"/>
              </a:p>
            </p:txBody>
          </p:sp>
          <p:sp>
            <p:nvSpPr>
              <p:cNvPr id="41037" name="Oval 95"/>
              <p:cNvSpPr>
                <a:spLocks noChangeArrowheads="1"/>
              </p:cNvSpPr>
              <p:nvPr/>
            </p:nvSpPr>
            <p:spPr bwMode="auto">
              <a:xfrm>
                <a:off x="2688" y="1056"/>
                <a:ext cx="96" cy="96"/>
              </a:xfrm>
              <a:prstGeom prst="ellipse">
                <a:avLst/>
              </a:prstGeom>
              <a:solidFill>
                <a:schemeClr val="accent1"/>
              </a:solidFill>
              <a:ln w="63500">
                <a:solidFill>
                  <a:srgbClr val="FF0000"/>
                </a:solidFill>
                <a:round/>
                <a:headEnd/>
                <a:tailEnd/>
              </a:ln>
            </p:spPr>
            <p:txBody>
              <a:bodyPr wrap="none" anchor="ctr"/>
              <a:lstStyle/>
              <a:p>
                <a:endParaRPr lang="en-US"/>
              </a:p>
            </p:txBody>
          </p:sp>
        </p:grpSp>
        <p:grpSp>
          <p:nvGrpSpPr>
            <p:cNvPr id="40974" name="Group 96"/>
            <p:cNvGrpSpPr>
              <a:grpSpLocks/>
            </p:cNvGrpSpPr>
            <p:nvPr/>
          </p:nvGrpSpPr>
          <p:grpSpPr bwMode="auto">
            <a:xfrm>
              <a:off x="48" y="2496"/>
              <a:ext cx="2736" cy="96"/>
              <a:chOff x="48" y="1056"/>
              <a:chExt cx="2736" cy="96"/>
            </a:xfrm>
          </p:grpSpPr>
          <p:sp>
            <p:nvSpPr>
              <p:cNvPr id="41014" name="Oval 97"/>
              <p:cNvSpPr>
                <a:spLocks noChangeArrowheads="1"/>
              </p:cNvSpPr>
              <p:nvPr/>
            </p:nvSpPr>
            <p:spPr bwMode="auto">
              <a:xfrm>
                <a:off x="48" y="1056"/>
                <a:ext cx="96" cy="96"/>
              </a:xfrm>
              <a:prstGeom prst="ellipse">
                <a:avLst/>
              </a:prstGeom>
              <a:solidFill>
                <a:schemeClr val="accent1"/>
              </a:solidFill>
              <a:ln w="63500">
                <a:solidFill>
                  <a:srgbClr val="FF0000"/>
                </a:solidFill>
                <a:round/>
                <a:headEnd/>
                <a:tailEnd/>
              </a:ln>
            </p:spPr>
            <p:txBody>
              <a:bodyPr wrap="none" anchor="ctr"/>
              <a:lstStyle/>
              <a:p>
                <a:endParaRPr lang="en-US"/>
              </a:p>
            </p:txBody>
          </p:sp>
          <p:sp>
            <p:nvSpPr>
              <p:cNvPr id="41015" name="Oval 98"/>
              <p:cNvSpPr>
                <a:spLocks noChangeArrowheads="1"/>
              </p:cNvSpPr>
              <p:nvPr/>
            </p:nvSpPr>
            <p:spPr bwMode="auto">
              <a:xfrm>
                <a:off x="288" y="1056"/>
                <a:ext cx="96" cy="96"/>
              </a:xfrm>
              <a:prstGeom prst="ellipse">
                <a:avLst/>
              </a:prstGeom>
              <a:solidFill>
                <a:schemeClr val="accent1"/>
              </a:solidFill>
              <a:ln w="63500">
                <a:solidFill>
                  <a:srgbClr val="FF0000"/>
                </a:solidFill>
                <a:round/>
                <a:headEnd/>
                <a:tailEnd/>
              </a:ln>
            </p:spPr>
            <p:txBody>
              <a:bodyPr wrap="none" anchor="ctr"/>
              <a:lstStyle/>
              <a:p>
                <a:endParaRPr lang="en-US"/>
              </a:p>
            </p:txBody>
          </p:sp>
          <p:sp>
            <p:nvSpPr>
              <p:cNvPr id="41016" name="Oval 99"/>
              <p:cNvSpPr>
                <a:spLocks noChangeArrowheads="1"/>
              </p:cNvSpPr>
              <p:nvPr/>
            </p:nvSpPr>
            <p:spPr bwMode="auto">
              <a:xfrm>
                <a:off x="528" y="1056"/>
                <a:ext cx="96" cy="96"/>
              </a:xfrm>
              <a:prstGeom prst="ellipse">
                <a:avLst/>
              </a:prstGeom>
              <a:solidFill>
                <a:schemeClr val="accent1"/>
              </a:solidFill>
              <a:ln w="63500">
                <a:solidFill>
                  <a:srgbClr val="FF0000"/>
                </a:solidFill>
                <a:round/>
                <a:headEnd/>
                <a:tailEnd/>
              </a:ln>
            </p:spPr>
            <p:txBody>
              <a:bodyPr wrap="none" anchor="ctr"/>
              <a:lstStyle/>
              <a:p>
                <a:endParaRPr lang="en-US"/>
              </a:p>
            </p:txBody>
          </p:sp>
          <p:sp>
            <p:nvSpPr>
              <p:cNvPr id="41017" name="Oval 100"/>
              <p:cNvSpPr>
                <a:spLocks noChangeArrowheads="1"/>
              </p:cNvSpPr>
              <p:nvPr/>
            </p:nvSpPr>
            <p:spPr bwMode="auto">
              <a:xfrm>
                <a:off x="768" y="1056"/>
                <a:ext cx="96" cy="96"/>
              </a:xfrm>
              <a:prstGeom prst="ellipse">
                <a:avLst/>
              </a:prstGeom>
              <a:solidFill>
                <a:schemeClr val="accent1"/>
              </a:solidFill>
              <a:ln w="63500">
                <a:solidFill>
                  <a:srgbClr val="FF0000"/>
                </a:solidFill>
                <a:round/>
                <a:headEnd/>
                <a:tailEnd/>
              </a:ln>
            </p:spPr>
            <p:txBody>
              <a:bodyPr wrap="none" anchor="ctr"/>
              <a:lstStyle/>
              <a:p>
                <a:endParaRPr lang="en-US"/>
              </a:p>
            </p:txBody>
          </p:sp>
          <p:sp>
            <p:nvSpPr>
              <p:cNvPr id="41018" name="Oval 101"/>
              <p:cNvSpPr>
                <a:spLocks noChangeArrowheads="1"/>
              </p:cNvSpPr>
              <p:nvPr/>
            </p:nvSpPr>
            <p:spPr bwMode="auto">
              <a:xfrm>
                <a:off x="1008" y="1056"/>
                <a:ext cx="96" cy="96"/>
              </a:xfrm>
              <a:prstGeom prst="ellipse">
                <a:avLst/>
              </a:prstGeom>
              <a:solidFill>
                <a:schemeClr val="accent1"/>
              </a:solidFill>
              <a:ln w="63500">
                <a:solidFill>
                  <a:srgbClr val="FF0000"/>
                </a:solidFill>
                <a:round/>
                <a:headEnd/>
                <a:tailEnd/>
              </a:ln>
            </p:spPr>
            <p:txBody>
              <a:bodyPr wrap="none" anchor="ctr"/>
              <a:lstStyle/>
              <a:p>
                <a:endParaRPr lang="en-US"/>
              </a:p>
            </p:txBody>
          </p:sp>
          <p:sp>
            <p:nvSpPr>
              <p:cNvPr id="41019" name="Oval 102"/>
              <p:cNvSpPr>
                <a:spLocks noChangeArrowheads="1"/>
              </p:cNvSpPr>
              <p:nvPr/>
            </p:nvSpPr>
            <p:spPr bwMode="auto">
              <a:xfrm>
                <a:off x="1248" y="1056"/>
                <a:ext cx="96" cy="96"/>
              </a:xfrm>
              <a:prstGeom prst="ellipse">
                <a:avLst/>
              </a:prstGeom>
              <a:solidFill>
                <a:schemeClr val="accent1"/>
              </a:solidFill>
              <a:ln w="63500">
                <a:solidFill>
                  <a:srgbClr val="FF0000"/>
                </a:solidFill>
                <a:round/>
                <a:headEnd/>
                <a:tailEnd/>
              </a:ln>
            </p:spPr>
            <p:txBody>
              <a:bodyPr wrap="none" anchor="ctr"/>
              <a:lstStyle/>
              <a:p>
                <a:endParaRPr lang="en-US"/>
              </a:p>
            </p:txBody>
          </p:sp>
          <p:sp>
            <p:nvSpPr>
              <p:cNvPr id="41020" name="Oval 103"/>
              <p:cNvSpPr>
                <a:spLocks noChangeArrowheads="1"/>
              </p:cNvSpPr>
              <p:nvPr/>
            </p:nvSpPr>
            <p:spPr bwMode="auto">
              <a:xfrm>
                <a:off x="1488" y="1056"/>
                <a:ext cx="96" cy="96"/>
              </a:xfrm>
              <a:prstGeom prst="ellipse">
                <a:avLst/>
              </a:prstGeom>
              <a:solidFill>
                <a:schemeClr val="accent1"/>
              </a:solidFill>
              <a:ln w="63500">
                <a:solidFill>
                  <a:srgbClr val="FF0000"/>
                </a:solidFill>
                <a:round/>
                <a:headEnd/>
                <a:tailEnd/>
              </a:ln>
            </p:spPr>
            <p:txBody>
              <a:bodyPr wrap="none" anchor="ctr"/>
              <a:lstStyle/>
              <a:p>
                <a:endParaRPr lang="en-US"/>
              </a:p>
            </p:txBody>
          </p:sp>
          <p:sp>
            <p:nvSpPr>
              <p:cNvPr id="41021" name="Oval 104"/>
              <p:cNvSpPr>
                <a:spLocks noChangeArrowheads="1"/>
              </p:cNvSpPr>
              <p:nvPr/>
            </p:nvSpPr>
            <p:spPr bwMode="auto">
              <a:xfrm>
                <a:off x="1728" y="1056"/>
                <a:ext cx="96" cy="96"/>
              </a:xfrm>
              <a:prstGeom prst="ellipse">
                <a:avLst/>
              </a:prstGeom>
              <a:solidFill>
                <a:schemeClr val="accent1"/>
              </a:solidFill>
              <a:ln w="63500">
                <a:solidFill>
                  <a:srgbClr val="FF0000"/>
                </a:solidFill>
                <a:round/>
                <a:headEnd/>
                <a:tailEnd/>
              </a:ln>
            </p:spPr>
            <p:txBody>
              <a:bodyPr wrap="none" anchor="ctr"/>
              <a:lstStyle/>
              <a:p>
                <a:endParaRPr lang="en-US"/>
              </a:p>
            </p:txBody>
          </p:sp>
          <p:sp>
            <p:nvSpPr>
              <p:cNvPr id="41022" name="Oval 105"/>
              <p:cNvSpPr>
                <a:spLocks noChangeArrowheads="1"/>
              </p:cNvSpPr>
              <p:nvPr/>
            </p:nvSpPr>
            <p:spPr bwMode="auto">
              <a:xfrm>
                <a:off x="1968" y="1056"/>
                <a:ext cx="96" cy="96"/>
              </a:xfrm>
              <a:prstGeom prst="ellipse">
                <a:avLst/>
              </a:prstGeom>
              <a:solidFill>
                <a:schemeClr val="accent1"/>
              </a:solidFill>
              <a:ln w="63500">
                <a:solidFill>
                  <a:srgbClr val="FF0000"/>
                </a:solidFill>
                <a:round/>
                <a:headEnd/>
                <a:tailEnd/>
              </a:ln>
            </p:spPr>
            <p:txBody>
              <a:bodyPr wrap="none" anchor="ctr"/>
              <a:lstStyle/>
              <a:p>
                <a:endParaRPr lang="en-US"/>
              </a:p>
            </p:txBody>
          </p:sp>
          <p:sp>
            <p:nvSpPr>
              <p:cNvPr id="41023" name="Oval 106"/>
              <p:cNvSpPr>
                <a:spLocks noChangeArrowheads="1"/>
              </p:cNvSpPr>
              <p:nvPr/>
            </p:nvSpPr>
            <p:spPr bwMode="auto">
              <a:xfrm>
                <a:off x="2208" y="1056"/>
                <a:ext cx="96" cy="96"/>
              </a:xfrm>
              <a:prstGeom prst="ellipse">
                <a:avLst/>
              </a:prstGeom>
              <a:solidFill>
                <a:schemeClr val="accent1"/>
              </a:solidFill>
              <a:ln w="63500">
                <a:solidFill>
                  <a:srgbClr val="FF0000"/>
                </a:solidFill>
                <a:round/>
                <a:headEnd/>
                <a:tailEnd/>
              </a:ln>
            </p:spPr>
            <p:txBody>
              <a:bodyPr wrap="none" anchor="ctr"/>
              <a:lstStyle/>
              <a:p>
                <a:endParaRPr lang="en-US"/>
              </a:p>
            </p:txBody>
          </p:sp>
          <p:sp>
            <p:nvSpPr>
              <p:cNvPr id="41024" name="Oval 107"/>
              <p:cNvSpPr>
                <a:spLocks noChangeArrowheads="1"/>
              </p:cNvSpPr>
              <p:nvPr/>
            </p:nvSpPr>
            <p:spPr bwMode="auto">
              <a:xfrm>
                <a:off x="2448" y="1056"/>
                <a:ext cx="96" cy="96"/>
              </a:xfrm>
              <a:prstGeom prst="ellipse">
                <a:avLst/>
              </a:prstGeom>
              <a:solidFill>
                <a:schemeClr val="accent1"/>
              </a:solidFill>
              <a:ln w="63500">
                <a:solidFill>
                  <a:srgbClr val="FF0000"/>
                </a:solidFill>
                <a:round/>
                <a:headEnd/>
                <a:tailEnd/>
              </a:ln>
            </p:spPr>
            <p:txBody>
              <a:bodyPr wrap="none" anchor="ctr"/>
              <a:lstStyle/>
              <a:p>
                <a:endParaRPr lang="en-US"/>
              </a:p>
            </p:txBody>
          </p:sp>
          <p:sp>
            <p:nvSpPr>
              <p:cNvPr id="41025" name="Oval 108"/>
              <p:cNvSpPr>
                <a:spLocks noChangeArrowheads="1"/>
              </p:cNvSpPr>
              <p:nvPr/>
            </p:nvSpPr>
            <p:spPr bwMode="auto">
              <a:xfrm>
                <a:off x="2688" y="1056"/>
                <a:ext cx="96" cy="96"/>
              </a:xfrm>
              <a:prstGeom prst="ellipse">
                <a:avLst/>
              </a:prstGeom>
              <a:solidFill>
                <a:schemeClr val="accent1"/>
              </a:solidFill>
              <a:ln w="63500">
                <a:solidFill>
                  <a:srgbClr val="FF0000"/>
                </a:solidFill>
                <a:round/>
                <a:headEnd/>
                <a:tailEnd/>
              </a:ln>
            </p:spPr>
            <p:txBody>
              <a:bodyPr wrap="none" anchor="ctr"/>
              <a:lstStyle/>
              <a:p>
                <a:endParaRPr lang="en-US"/>
              </a:p>
            </p:txBody>
          </p:sp>
        </p:grpSp>
        <p:grpSp>
          <p:nvGrpSpPr>
            <p:cNvPr id="40975" name="Group 109"/>
            <p:cNvGrpSpPr>
              <a:grpSpLocks/>
            </p:cNvGrpSpPr>
            <p:nvPr/>
          </p:nvGrpSpPr>
          <p:grpSpPr bwMode="auto">
            <a:xfrm>
              <a:off x="48" y="2736"/>
              <a:ext cx="2736" cy="96"/>
              <a:chOff x="48" y="1056"/>
              <a:chExt cx="2736" cy="96"/>
            </a:xfrm>
          </p:grpSpPr>
          <p:sp>
            <p:nvSpPr>
              <p:cNvPr id="41002" name="Oval 110"/>
              <p:cNvSpPr>
                <a:spLocks noChangeArrowheads="1"/>
              </p:cNvSpPr>
              <p:nvPr/>
            </p:nvSpPr>
            <p:spPr bwMode="auto">
              <a:xfrm>
                <a:off x="48" y="1056"/>
                <a:ext cx="96" cy="96"/>
              </a:xfrm>
              <a:prstGeom prst="ellipse">
                <a:avLst/>
              </a:prstGeom>
              <a:solidFill>
                <a:schemeClr val="accent1"/>
              </a:solidFill>
              <a:ln w="63500">
                <a:solidFill>
                  <a:srgbClr val="FF0000"/>
                </a:solidFill>
                <a:round/>
                <a:headEnd/>
                <a:tailEnd/>
              </a:ln>
            </p:spPr>
            <p:txBody>
              <a:bodyPr wrap="none" anchor="ctr"/>
              <a:lstStyle/>
              <a:p>
                <a:endParaRPr lang="en-US"/>
              </a:p>
            </p:txBody>
          </p:sp>
          <p:sp>
            <p:nvSpPr>
              <p:cNvPr id="41003" name="Oval 111"/>
              <p:cNvSpPr>
                <a:spLocks noChangeArrowheads="1"/>
              </p:cNvSpPr>
              <p:nvPr/>
            </p:nvSpPr>
            <p:spPr bwMode="auto">
              <a:xfrm>
                <a:off x="288" y="1056"/>
                <a:ext cx="96" cy="96"/>
              </a:xfrm>
              <a:prstGeom prst="ellipse">
                <a:avLst/>
              </a:prstGeom>
              <a:solidFill>
                <a:schemeClr val="accent1"/>
              </a:solidFill>
              <a:ln w="63500">
                <a:solidFill>
                  <a:srgbClr val="FF0000"/>
                </a:solidFill>
                <a:round/>
                <a:headEnd/>
                <a:tailEnd/>
              </a:ln>
            </p:spPr>
            <p:txBody>
              <a:bodyPr wrap="none" anchor="ctr"/>
              <a:lstStyle/>
              <a:p>
                <a:endParaRPr lang="en-US"/>
              </a:p>
            </p:txBody>
          </p:sp>
          <p:sp>
            <p:nvSpPr>
              <p:cNvPr id="41004" name="Oval 112"/>
              <p:cNvSpPr>
                <a:spLocks noChangeArrowheads="1"/>
              </p:cNvSpPr>
              <p:nvPr/>
            </p:nvSpPr>
            <p:spPr bwMode="auto">
              <a:xfrm>
                <a:off x="528" y="1056"/>
                <a:ext cx="96" cy="96"/>
              </a:xfrm>
              <a:prstGeom prst="ellipse">
                <a:avLst/>
              </a:prstGeom>
              <a:solidFill>
                <a:schemeClr val="accent1"/>
              </a:solidFill>
              <a:ln w="63500">
                <a:solidFill>
                  <a:srgbClr val="FF0000"/>
                </a:solidFill>
                <a:round/>
                <a:headEnd/>
                <a:tailEnd/>
              </a:ln>
            </p:spPr>
            <p:txBody>
              <a:bodyPr wrap="none" anchor="ctr"/>
              <a:lstStyle/>
              <a:p>
                <a:endParaRPr lang="en-US"/>
              </a:p>
            </p:txBody>
          </p:sp>
          <p:sp>
            <p:nvSpPr>
              <p:cNvPr id="41005" name="Oval 113"/>
              <p:cNvSpPr>
                <a:spLocks noChangeArrowheads="1"/>
              </p:cNvSpPr>
              <p:nvPr/>
            </p:nvSpPr>
            <p:spPr bwMode="auto">
              <a:xfrm>
                <a:off x="768" y="1056"/>
                <a:ext cx="96" cy="96"/>
              </a:xfrm>
              <a:prstGeom prst="ellipse">
                <a:avLst/>
              </a:prstGeom>
              <a:solidFill>
                <a:schemeClr val="accent1"/>
              </a:solidFill>
              <a:ln w="63500">
                <a:solidFill>
                  <a:srgbClr val="FF0000"/>
                </a:solidFill>
                <a:round/>
                <a:headEnd/>
                <a:tailEnd/>
              </a:ln>
            </p:spPr>
            <p:txBody>
              <a:bodyPr wrap="none" anchor="ctr"/>
              <a:lstStyle/>
              <a:p>
                <a:endParaRPr lang="en-US"/>
              </a:p>
            </p:txBody>
          </p:sp>
          <p:sp>
            <p:nvSpPr>
              <p:cNvPr id="41006" name="Oval 114"/>
              <p:cNvSpPr>
                <a:spLocks noChangeArrowheads="1"/>
              </p:cNvSpPr>
              <p:nvPr/>
            </p:nvSpPr>
            <p:spPr bwMode="auto">
              <a:xfrm>
                <a:off x="1008" y="1056"/>
                <a:ext cx="96" cy="96"/>
              </a:xfrm>
              <a:prstGeom prst="ellipse">
                <a:avLst/>
              </a:prstGeom>
              <a:solidFill>
                <a:schemeClr val="accent1"/>
              </a:solidFill>
              <a:ln w="63500">
                <a:solidFill>
                  <a:srgbClr val="FF0000"/>
                </a:solidFill>
                <a:round/>
                <a:headEnd/>
                <a:tailEnd/>
              </a:ln>
            </p:spPr>
            <p:txBody>
              <a:bodyPr wrap="none" anchor="ctr"/>
              <a:lstStyle/>
              <a:p>
                <a:endParaRPr lang="en-US"/>
              </a:p>
            </p:txBody>
          </p:sp>
          <p:sp>
            <p:nvSpPr>
              <p:cNvPr id="41007" name="Oval 115"/>
              <p:cNvSpPr>
                <a:spLocks noChangeArrowheads="1"/>
              </p:cNvSpPr>
              <p:nvPr/>
            </p:nvSpPr>
            <p:spPr bwMode="auto">
              <a:xfrm>
                <a:off x="1248" y="1056"/>
                <a:ext cx="96" cy="96"/>
              </a:xfrm>
              <a:prstGeom prst="ellipse">
                <a:avLst/>
              </a:prstGeom>
              <a:solidFill>
                <a:schemeClr val="accent1"/>
              </a:solidFill>
              <a:ln w="63500">
                <a:solidFill>
                  <a:srgbClr val="FF0000"/>
                </a:solidFill>
                <a:round/>
                <a:headEnd/>
                <a:tailEnd/>
              </a:ln>
            </p:spPr>
            <p:txBody>
              <a:bodyPr wrap="none" anchor="ctr"/>
              <a:lstStyle/>
              <a:p>
                <a:endParaRPr lang="en-US"/>
              </a:p>
            </p:txBody>
          </p:sp>
          <p:sp>
            <p:nvSpPr>
              <p:cNvPr id="41008" name="Oval 116"/>
              <p:cNvSpPr>
                <a:spLocks noChangeArrowheads="1"/>
              </p:cNvSpPr>
              <p:nvPr/>
            </p:nvSpPr>
            <p:spPr bwMode="auto">
              <a:xfrm>
                <a:off x="1488" y="1056"/>
                <a:ext cx="96" cy="96"/>
              </a:xfrm>
              <a:prstGeom prst="ellipse">
                <a:avLst/>
              </a:prstGeom>
              <a:solidFill>
                <a:schemeClr val="accent1"/>
              </a:solidFill>
              <a:ln w="63500">
                <a:solidFill>
                  <a:srgbClr val="FF0000"/>
                </a:solidFill>
                <a:round/>
                <a:headEnd/>
                <a:tailEnd/>
              </a:ln>
            </p:spPr>
            <p:txBody>
              <a:bodyPr wrap="none" anchor="ctr"/>
              <a:lstStyle/>
              <a:p>
                <a:endParaRPr lang="en-US"/>
              </a:p>
            </p:txBody>
          </p:sp>
          <p:sp>
            <p:nvSpPr>
              <p:cNvPr id="41009" name="Oval 117"/>
              <p:cNvSpPr>
                <a:spLocks noChangeArrowheads="1"/>
              </p:cNvSpPr>
              <p:nvPr/>
            </p:nvSpPr>
            <p:spPr bwMode="auto">
              <a:xfrm>
                <a:off x="1728" y="1056"/>
                <a:ext cx="96" cy="96"/>
              </a:xfrm>
              <a:prstGeom prst="ellipse">
                <a:avLst/>
              </a:prstGeom>
              <a:solidFill>
                <a:schemeClr val="accent1"/>
              </a:solidFill>
              <a:ln w="63500">
                <a:solidFill>
                  <a:srgbClr val="FF0000"/>
                </a:solidFill>
                <a:round/>
                <a:headEnd/>
                <a:tailEnd/>
              </a:ln>
            </p:spPr>
            <p:txBody>
              <a:bodyPr wrap="none" anchor="ctr"/>
              <a:lstStyle/>
              <a:p>
                <a:endParaRPr lang="en-US"/>
              </a:p>
            </p:txBody>
          </p:sp>
          <p:sp>
            <p:nvSpPr>
              <p:cNvPr id="41010" name="Oval 118"/>
              <p:cNvSpPr>
                <a:spLocks noChangeArrowheads="1"/>
              </p:cNvSpPr>
              <p:nvPr/>
            </p:nvSpPr>
            <p:spPr bwMode="auto">
              <a:xfrm>
                <a:off x="1968" y="1056"/>
                <a:ext cx="96" cy="96"/>
              </a:xfrm>
              <a:prstGeom prst="ellipse">
                <a:avLst/>
              </a:prstGeom>
              <a:solidFill>
                <a:schemeClr val="accent1"/>
              </a:solidFill>
              <a:ln w="63500">
                <a:solidFill>
                  <a:srgbClr val="FF0000"/>
                </a:solidFill>
                <a:round/>
                <a:headEnd/>
                <a:tailEnd/>
              </a:ln>
            </p:spPr>
            <p:txBody>
              <a:bodyPr wrap="none" anchor="ctr"/>
              <a:lstStyle/>
              <a:p>
                <a:endParaRPr lang="en-US"/>
              </a:p>
            </p:txBody>
          </p:sp>
          <p:sp>
            <p:nvSpPr>
              <p:cNvPr id="41011" name="Oval 119"/>
              <p:cNvSpPr>
                <a:spLocks noChangeArrowheads="1"/>
              </p:cNvSpPr>
              <p:nvPr/>
            </p:nvSpPr>
            <p:spPr bwMode="auto">
              <a:xfrm>
                <a:off x="2208" y="1056"/>
                <a:ext cx="96" cy="96"/>
              </a:xfrm>
              <a:prstGeom prst="ellipse">
                <a:avLst/>
              </a:prstGeom>
              <a:solidFill>
                <a:schemeClr val="accent1"/>
              </a:solidFill>
              <a:ln w="63500">
                <a:solidFill>
                  <a:srgbClr val="FF0000"/>
                </a:solidFill>
                <a:round/>
                <a:headEnd/>
                <a:tailEnd/>
              </a:ln>
            </p:spPr>
            <p:txBody>
              <a:bodyPr wrap="none" anchor="ctr"/>
              <a:lstStyle/>
              <a:p>
                <a:endParaRPr lang="en-US"/>
              </a:p>
            </p:txBody>
          </p:sp>
          <p:sp>
            <p:nvSpPr>
              <p:cNvPr id="41012" name="Oval 120"/>
              <p:cNvSpPr>
                <a:spLocks noChangeArrowheads="1"/>
              </p:cNvSpPr>
              <p:nvPr/>
            </p:nvSpPr>
            <p:spPr bwMode="auto">
              <a:xfrm>
                <a:off x="2448" y="1056"/>
                <a:ext cx="96" cy="96"/>
              </a:xfrm>
              <a:prstGeom prst="ellipse">
                <a:avLst/>
              </a:prstGeom>
              <a:solidFill>
                <a:schemeClr val="accent1"/>
              </a:solidFill>
              <a:ln w="63500">
                <a:solidFill>
                  <a:srgbClr val="FF0000"/>
                </a:solidFill>
                <a:round/>
                <a:headEnd/>
                <a:tailEnd/>
              </a:ln>
            </p:spPr>
            <p:txBody>
              <a:bodyPr wrap="none" anchor="ctr"/>
              <a:lstStyle/>
              <a:p>
                <a:endParaRPr lang="en-US"/>
              </a:p>
            </p:txBody>
          </p:sp>
          <p:sp>
            <p:nvSpPr>
              <p:cNvPr id="41013" name="Oval 121"/>
              <p:cNvSpPr>
                <a:spLocks noChangeArrowheads="1"/>
              </p:cNvSpPr>
              <p:nvPr/>
            </p:nvSpPr>
            <p:spPr bwMode="auto">
              <a:xfrm>
                <a:off x="2688" y="1056"/>
                <a:ext cx="96" cy="96"/>
              </a:xfrm>
              <a:prstGeom prst="ellipse">
                <a:avLst/>
              </a:prstGeom>
              <a:solidFill>
                <a:schemeClr val="accent1"/>
              </a:solidFill>
              <a:ln w="63500">
                <a:solidFill>
                  <a:srgbClr val="FF0000"/>
                </a:solidFill>
                <a:round/>
                <a:headEnd/>
                <a:tailEnd/>
              </a:ln>
            </p:spPr>
            <p:txBody>
              <a:bodyPr wrap="none" anchor="ctr"/>
              <a:lstStyle/>
              <a:p>
                <a:endParaRPr lang="en-US"/>
              </a:p>
            </p:txBody>
          </p:sp>
        </p:grpSp>
        <p:grpSp>
          <p:nvGrpSpPr>
            <p:cNvPr id="40976" name="Group 122"/>
            <p:cNvGrpSpPr>
              <a:grpSpLocks/>
            </p:cNvGrpSpPr>
            <p:nvPr/>
          </p:nvGrpSpPr>
          <p:grpSpPr bwMode="auto">
            <a:xfrm>
              <a:off x="48" y="2976"/>
              <a:ext cx="2736" cy="96"/>
              <a:chOff x="48" y="1056"/>
              <a:chExt cx="2736" cy="96"/>
            </a:xfrm>
          </p:grpSpPr>
          <p:sp>
            <p:nvSpPr>
              <p:cNvPr id="40990" name="Oval 123"/>
              <p:cNvSpPr>
                <a:spLocks noChangeArrowheads="1"/>
              </p:cNvSpPr>
              <p:nvPr/>
            </p:nvSpPr>
            <p:spPr bwMode="auto">
              <a:xfrm>
                <a:off x="48" y="1056"/>
                <a:ext cx="96" cy="96"/>
              </a:xfrm>
              <a:prstGeom prst="ellipse">
                <a:avLst/>
              </a:prstGeom>
              <a:solidFill>
                <a:schemeClr val="accent1"/>
              </a:solidFill>
              <a:ln w="63500">
                <a:solidFill>
                  <a:srgbClr val="FF0000"/>
                </a:solidFill>
                <a:round/>
                <a:headEnd/>
                <a:tailEnd/>
              </a:ln>
            </p:spPr>
            <p:txBody>
              <a:bodyPr wrap="none" anchor="ctr"/>
              <a:lstStyle/>
              <a:p>
                <a:endParaRPr lang="en-US"/>
              </a:p>
            </p:txBody>
          </p:sp>
          <p:sp>
            <p:nvSpPr>
              <p:cNvPr id="40991" name="Oval 124"/>
              <p:cNvSpPr>
                <a:spLocks noChangeArrowheads="1"/>
              </p:cNvSpPr>
              <p:nvPr/>
            </p:nvSpPr>
            <p:spPr bwMode="auto">
              <a:xfrm>
                <a:off x="288" y="1056"/>
                <a:ext cx="96" cy="96"/>
              </a:xfrm>
              <a:prstGeom prst="ellipse">
                <a:avLst/>
              </a:prstGeom>
              <a:solidFill>
                <a:schemeClr val="accent1"/>
              </a:solidFill>
              <a:ln w="63500">
                <a:solidFill>
                  <a:srgbClr val="FF0000"/>
                </a:solidFill>
                <a:round/>
                <a:headEnd/>
                <a:tailEnd/>
              </a:ln>
            </p:spPr>
            <p:txBody>
              <a:bodyPr wrap="none" anchor="ctr"/>
              <a:lstStyle/>
              <a:p>
                <a:endParaRPr lang="en-US"/>
              </a:p>
            </p:txBody>
          </p:sp>
          <p:sp>
            <p:nvSpPr>
              <p:cNvPr id="40992" name="Oval 125"/>
              <p:cNvSpPr>
                <a:spLocks noChangeArrowheads="1"/>
              </p:cNvSpPr>
              <p:nvPr/>
            </p:nvSpPr>
            <p:spPr bwMode="auto">
              <a:xfrm>
                <a:off x="528" y="1056"/>
                <a:ext cx="96" cy="96"/>
              </a:xfrm>
              <a:prstGeom prst="ellipse">
                <a:avLst/>
              </a:prstGeom>
              <a:solidFill>
                <a:schemeClr val="accent1"/>
              </a:solidFill>
              <a:ln w="63500">
                <a:solidFill>
                  <a:srgbClr val="FF0000"/>
                </a:solidFill>
                <a:round/>
                <a:headEnd/>
                <a:tailEnd/>
              </a:ln>
            </p:spPr>
            <p:txBody>
              <a:bodyPr wrap="none" anchor="ctr"/>
              <a:lstStyle/>
              <a:p>
                <a:endParaRPr lang="en-US"/>
              </a:p>
            </p:txBody>
          </p:sp>
          <p:sp>
            <p:nvSpPr>
              <p:cNvPr id="40993" name="Oval 126"/>
              <p:cNvSpPr>
                <a:spLocks noChangeArrowheads="1"/>
              </p:cNvSpPr>
              <p:nvPr/>
            </p:nvSpPr>
            <p:spPr bwMode="auto">
              <a:xfrm>
                <a:off x="768" y="1056"/>
                <a:ext cx="96" cy="96"/>
              </a:xfrm>
              <a:prstGeom prst="ellipse">
                <a:avLst/>
              </a:prstGeom>
              <a:solidFill>
                <a:schemeClr val="accent1"/>
              </a:solidFill>
              <a:ln w="63500">
                <a:solidFill>
                  <a:srgbClr val="FF0000"/>
                </a:solidFill>
                <a:round/>
                <a:headEnd/>
                <a:tailEnd/>
              </a:ln>
            </p:spPr>
            <p:txBody>
              <a:bodyPr wrap="none" anchor="ctr"/>
              <a:lstStyle/>
              <a:p>
                <a:endParaRPr lang="en-US"/>
              </a:p>
            </p:txBody>
          </p:sp>
          <p:sp>
            <p:nvSpPr>
              <p:cNvPr id="40994" name="Oval 127"/>
              <p:cNvSpPr>
                <a:spLocks noChangeArrowheads="1"/>
              </p:cNvSpPr>
              <p:nvPr/>
            </p:nvSpPr>
            <p:spPr bwMode="auto">
              <a:xfrm>
                <a:off x="1008" y="1056"/>
                <a:ext cx="96" cy="96"/>
              </a:xfrm>
              <a:prstGeom prst="ellipse">
                <a:avLst/>
              </a:prstGeom>
              <a:solidFill>
                <a:schemeClr val="accent1"/>
              </a:solidFill>
              <a:ln w="63500">
                <a:solidFill>
                  <a:srgbClr val="FF0000"/>
                </a:solidFill>
                <a:round/>
                <a:headEnd/>
                <a:tailEnd/>
              </a:ln>
            </p:spPr>
            <p:txBody>
              <a:bodyPr wrap="none" anchor="ctr"/>
              <a:lstStyle/>
              <a:p>
                <a:endParaRPr lang="en-US"/>
              </a:p>
            </p:txBody>
          </p:sp>
          <p:sp>
            <p:nvSpPr>
              <p:cNvPr id="40995" name="Oval 128"/>
              <p:cNvSpPr>
                <a:spLocks noChangeArrowheads="1"/>
              </p:cNvSpPr>
              <p:nvPr/>
            </p:nvSpPr>
            <p:spPr bwMode="auto">
              <a:xfrm>
                <a:off x="1248" y="1056"/>
                <a:ext cx="96" cy="96"/>
              </a:xfrm>
              <a:prstGeom prst="ellipse">
                <a:avLst/>
              </a:prstGeom>
              <a:solidFill>
                <a:schemeClr val="accent1"/>
              </a:solidFill>
              <a:ln w="63500">
                <a:solidFill>
                  <a:srgbClr val="FF0000"/>
                </a:solidFill>
                <a:round/>
                <a:headEnd/>
                <a:tailEnd/>
              </a:ln>
            </p:spPr>
            <p:txBody>
              <a:bodyPr wrap="none" anchor="ctr"/>
              <a:lstStyle/>
              <a:p>
                <a:endParaRPr lang="en-US"/>
              </a:p>
            </p:txBody>
          </p:sp>
          <p:sp>
            <p:nvSpPr>
              <p:cNvPr id="40996" name="Oval 129"/>
              <p:cNvSpPr>
                <a:spLocks noChangeArrowheads="1"/>
              </p:cNvSpPr>
              <p:nvPr/>
            </p:nvSpPr>
            <p:spPr bwMode="auto">
              <a:xfrm>
                <a:off x="1488" y="1056"/>
                <a:ext cx="96" cy="96"/>
              </a:xfrm>
              <a:prstGeom prst="ellipse">
                <a:avLst/>
              </a:prstGeom>
              <a:solidFill>
                <a:schemeClr val="accent1"/>
              </a:solidFill>
              <a:ln w="63500">
                <a:solidFill>
                  <a:srgbClr val="FF0000"/>
                </a:solidFill>
                <a:round/>
                <a:headEnd/>
                <a:tailEnd/>
              </a:ln>
            </p:spPr>
            <p:txBody>
              <a:bodyPr wrap="none" anchor="ctr"/>
              <a:lstStyle/>
              <a:p>
                <a:endParaRPr lang="en-US"/>
              </a:p>
            </p:txBody>
          </p:sp>
          <p:sp>
            <p:nvSpPr>
              <p:cNvPr id="40997" name="Oval 130"/>
              <p:cNvSpPr>
                <a:spLocks noChangeArrowheads="1"/>
              </p:cNvSpPr>
              <p:nvPr/>
            </p:nvSpPr>
            <p:spPr bwMode="auto">
              <a:xfrm>
                <a:off x="1728" y="1056"/>
                <a:ext cx="96" cy="96"/>
              </a:xfrm>
              <a:prstGeom prst="ellipse">
                <a:avLst/>
              </a:prstGeom>
              <a:solidFill>
                <a:schemeClr val="accent1"/>
              </a:solidFill>
              <a:ln w="63500">
                <a:solidFill>
                  <a:srgbClr val="FF0000"/>
                </a:solidFill>
                <a:round/>
                <a:headEnd/>
                <a:tailEnd/>
              </a:ln>
            </p:spPr>
            <p:txBody>
              <a:bodyPr wrap="none" anchor="ctr"/>
              <a:lstStyle/>
              <a:p>
                <a:endParaRPr lang="en-US"/>
              </a:p>
            </p:txBody>
          </p:sp>
          <p:sp>
            <p:nvSpPr>
              <p:cNvPr id="40998" name="Oval 131"/>
              <p:cNvSpPr>
                <a:spLocks noChangeArrowheads="1"/>
              </p:cNvSpPr>
              <p:nvPr/>
            </p:nvSpPr>
            <p:spPr bwMode="auto">
              <a:xfrm>
                <a:off x="1968" y="1056"/>
                <a:ext cx="96" cy="96"/>
              </a:xfrm>
              <a:prstGeom prst="ellipse">
                <a:avLst/>
              </a:prstGeom>
              <a:solidFill>
                <a:schemeClr val="accent1"/>
              </a:solidFill>
              <a:ln w="63500">
                <a:solidFill>
                  <a:srgbClr val="FF0000"/>
                </a:solidFill>
                <a:round/>
                <a:headEnd/>
                <a:tailEnd/>
              </a:ln>
            </p:spPr>
            <p:txBody>
              <a:bodyPr wrap="none" anchor="ctr"/>
              <a:lstStyle/>
              <a:p>
                <a:endParaRPr lang="en-US"/>
              </a:p>
            </p:txBody>
          </p:sp>
          <p:sp>
            <p:nvSpPr>
              <p:cNvPr id="40999" name="Oval 132"/>
              <p:cNvSpPr>
                <a:spLocks noChangeArrowheads="1"/>
              </p:cNvSpPr>
              <p:nvPr/>
            </p:nvSpPr>
            <p:spPr bwMode="auto">
              <a:xfrm>
                <a:off x="2208" y="1056"/>
                <a:ext cx="96" cy="96"/>
              </a:xfrm>
              <a:prstGeom prst="ellipse">
                <a:avLst/>
              </a:prstGeom>
              <a:solidFill>
                <a:schemeClr val="accent1"/>
              </a:solidFill>
              <a:ln w="63500">
                <a:solidFill>
                  <a:srgbClr val="FF0000"/>
                </a:solidFill>
                <a:round/>
                <a:headEnd/>
                <a:tailEnd/>
              </a:ln>
            </p:spPr>
            <p:txBody>
              <a:bodyPr wrap="none" anchor="ctr"/>
              <a:lstStyle/>
              <a:p>
                <a:endParaRPr lang="en-US"/>
              </a:p>
            </p:txBody>
          </p:sp>
          <p:sp>
            <p:nvSpPr>
              <p:cNvPr id="41000" name="Oval 133"/>
              <p:cNvSpPr>
                <a:spLocks noChangeArrowheads="1"/>
              </p:cNvSpPr>
              <p:nvPr/>
            </p:nvSpPr>
            <p:spPr bwMode="auto">
              <a:xfrm>
                <a:off x="2448" y="1056"/>
                <a:ext cx="96" cy="96"/>
              </a:xfrm>
              <a:prstGeom prst="ellipse">
                <a:avLst/>
              </a:prstGeom>
              <a:solidFill>
                <a:schemeClr val="accent1"/>
              </a:solidFill>
              <a:ln w="63500">
                <a:solidFill>
                  <a:srgbClr val="FF0000"/>
                </a:solidFill>
                <a:round/>
                <a:headEnd/>
                <a:tailEnd/>
              </a:ln>
            </p:spPr>
            <p:txBody>
              <a:bodyPr wrap="none" anchor="ctr"/>
              <a:lstStyle/>
              <a:p>
                <a:endParaRPr lang="en-US"/>
              </a:p>
            </p:txBody>
          </p:sp>
          <p:sp>
            <p:nvSpPr>
              <p:cNvPr id="41001" name="Oval 134"/>
              <p:cNvSpPr>
                <a:spLocks noChangeArrowheads="1"/>
              </p:cNvSpPr>
              <p:nvPr/>
            </p:nvSpPr>
            <p:spPr bwMode="auto">
              <a:xfrm>
                <a:off x="2688" y="1056"/>
                <a:ext cx="96" cy="96"/>
              </a:xfrm>
              <a:prstGeom prst="ellipse">
                <a:avLst/>
              </a:prstGeom>
              <a:solidFill>
                <a:schemeClr val="accent1"/>
              </a:solidFill>
              <a:ln w="63500">
                <a:solidFill>
                  <a:srgbClr val="FF0000"/>
                </a:solidFill>
                <a:round/>
                <a:headEnd/>
                <a:tailEnd/>
              </a:ln>
            </p:spPr>
            <p:txBody>
              <a:bodyPr wrap="none" anchor="ctr"/>
              <a:lstStyle/>
              <a:p>
                <a:endParaRPr lang="en-US"/>
              </a:p>
            </p:txBody>
          </p:sp>
        </p:grpSp>
        <p:grpSp>
          <p:nvGrpSpPr>
            <p:cNvPr id="40977" name="Group 135"/>
            <p:cNvGrpSpPr>
              <a:grpSpLocks/>
            </p:cNvGrpSpPr>
            <p:nvPr/>
          </p:nvGrpSpPr>
          <p:grpSpPr bwMode="auto">
            <a:xfrm>
              <a:off x="48" y="3216"/>
              <a:ext cx="2736" cy="96"/>
              <a:chOff x="48" y="1056"/>
              <a:chExt cx="2736" cy="96"/>
            </a:xfrm>
          </p:grpSpPr>
          <p:sp>
            <p:nvSpPr>
              <p:cNvPr id="40978" name="Oval 136"/>
              <p:cNvSpPr>
                <a:spLocks noChangeArrowheads="1"/>
              </p:cNvSpPr>
              <p:nvPr/>
            </p:nvSpPr>
            <p:spPr bwMode="auto">
              <a:xfrm>
                <a:off x="48" y="1056"/>
                <a:ext cx="96" cy="96"/>
              </a:xfrm>
              <a:prstGeom prst="ellipse">
                <a:avLst/>
              </a:prstGeom>
              <a:solidFill>
                <a:schemeClr val="accent1"/>
              </a:solidFill>
              <a:ln w="63500">
                <a:solidFill>
                  <a:srgbClr val="FF0000"/>
                </a:solidFill>
                <a:round/>
                <a:headEnd/>
                <a:tailEnd/>
              </a:ln>
            </p:spPr>
            <p:txBody>
              <a:bodyPr wrap="none" anchor="ctr"/>
              <a:lstStyle/>
              <a:p>
                <a:endParaRPr lang="en-US"/>
              </a:p>
            </p:txBody>
          </p:sp>
          <p:sp>
            <p:nvSpPr>
              <p:cNvPr id="40979" name="Oval 137"/>
              <p:cNvSpPr>
                <a:spLocks noChangeArrowheads="1"/>
              </p:cNvSpPr>
              <p:nvPr/>
            </p:nvSpPr>
            <p:spPr bwMode="auto">
              <a:xfrm>
                <a:off x="288" y="1056"/>
                <a:ext cx="96" cy="96"/>
              </a:xfrm>
              <a:prstGeom prst="ellipse">
                <a:avLst/>
              </a:prstGeom>
              <a:solidFill>
                <a:schemeClr val="accent1"/>
              </a:solidFill>
              <a:ln w="63500">
                <a:solidFill>
                  <a:srgbClr val="FF0000"/>
                </a:solidFill>
                <a:round/>
                <a:headEnd/>
                <a:tailEnd/>
              </a:ln>
            </p:spPr>
            <p:txBody>
              <a:bodyPr wrap="none" anchor="ctr"/>
              <a:lstStyle/>
              <a:p>
                <a:endParaRPr lang="en-US"/>
              </a:p>
            </p:txBody>
          </p:sp>
          <p:sp>
            <p:nvSpPr>
              <p:cNvPr id="40980" name="Oval 138"/>
              <p:cNvSpPr>
                <a:spLocks noChangeArrowheads="1"/>
              </p:cNvSpPr>
              <p:nvPr/>
            </p:nvSpPr>
            <p:spPr bwMode="auto">
              <a:xfrm>
                <a:off x="528" y="1056"/>
                <a:ext cx="96" cy="96"/>
              </a:xfrm>
              <a:prstGeom prst="ellipse">
                <a:avLst/>
              </a:prstGeom>
              <a:solidFill>
                <a:schemeClr val="accent1"/>
              </a:solidFill>
              <a:ln w="63500">
                <a:solidFill>
                  <a:srgbClr val="FF0000"/>
                </a:solidFill>
                <a:round/>
                <a:headEnd/>
                <a:tailEnd/>
              </a:ln>
            </p:spPr>
            <p:txBody>
              <a:bodyPr wrap="none" anchor="ctr"/>
              <a:lstStyle/>
              <a:p>
                <a:endParaRPr lang="en-US"/>
              </a:p>
            </p:txBody>
          </p:sp>
          <p:sp>
            <p:nvSpPr>
              <p:cNvPr id="40981" name="Oval 139"/>
              <p:cNvSpPr>
                <a:spLocks noChangeArrowheads="1"/>
              </p:cNvSpPr>
              <p:nvPr/>
            </p:nvSpPr>
            <p:spPr bwMode="auto">
              <a:xfrm>
                <a:off x="768" y="1056"/>
                <a:ext cx="96" cy="96"/>
              </a:xfrm>
              <a:prstGeom prst="ellipse">
                <a:avLst/>
              </a:prstGeom>
              <a:solidFill>
                <a:schemeClr val="accent1"/>
              </a:solidFill>
              <a:ln w="63500">
                <a:solidFill>
                  <a:srgbClr val="FF0000"/>
                </a:solidFill>
                <a:round/>
                <a:headEnd/>
                <a:tailEnd/>
              </a:ln>
            </p:spPr>
            <p:txBody>
              <a:bodyPr wrap="none" anchor="ctr"/>
              <a:lstStyle/>
              <a:p>
                <a:endParaRPr lang="en-US"/>
              </a:p>
            </p:txBody>
          </p:sp>
          <p:sp>
            <p:nvSpPr>
              <p:cNvPr id="40982" name="Oval 140"/>
              <p:cNvSpPr>
                <a:spLocks noChangeArrowheads="1"/>
              </p:cNvSpPr>
              <p:nvPr/>
            </p:nvSpPr>
            <p:spPr bwMode="auto">
              <a:xfrm>
                <a:off x="1008" y="1056"/>
                <a:ext cx="96" cy="96"/>
              </a:xfrm>
              <a:prstGeom prst="ellipse">
                <a:avLst/>
              </a:prstGeom>
              <a:solidFill>
                <a:schemeClr val="accent1"/>
              </a:solidFill>
              <a:ln w="63500">
                <a:solidFill>
                  <a:srgbClr val="FF0000"/>
                </a:solidFill>
                <a:round/>
                <a:headEnd/>
                <a:tailEnd/>
              </a:ln>
            </p:spPr>
            <p:txBody>
              <a:bodyPr wrap="none" anchor="ctr"/>
              <a:lstStyle/>
              <a:p>
                <a:endParaRPr lang="en-US"/>
              </a:p>
            </p:txBody>
          </p:sp>
          <p:sp>
            <p:nvSpPr>
              <p:cNvPr id="40983" name="Oval 141"/>
              <p:cNvSpPr>
                <a:spLocks noChangeArrowheads="1"/>
              </p:cNvSpPr>
              <p:nvPr/>
            </p:nvSpPr>
            <p:spPr bwMode="auto">
              <a:xfrm>
                <a:off x="1248" y="1056"/>
                <a:ext cx="96" cy="96"/>
              </a:xfrm>
              <a:prstGeom prst="ellipse">
                <a:avLst/>
              </a:prstGeom>
              <a:solidFill>
                <a:schemeClr val="accent1"/>
              </a:solidFill>
              <a:ln w="63500">
                <a:solidFill>
                  <a:srgbClr val="FF0000"/>
                </a:solidFill>
                <a:round/>
                <a:headEnd/>
                <a:tailEnd/>
              </a:ln>
            </p:spPr>
            <p:txBody>
              <a:bodyPr wrap="none" anchor="ctr"/>
              <a:lstStyle/>
              <a:p>
                <a:endParaRPr lang="en-US"/>
              </a:p>
            </p:txBody>
          </p:sp>
          <p:sp>
            <p:nvSpPr>
              <p:cNvPr id="40984" name="Oval 142"/>
              <p:cNvSpPr>
                <a:spLocks noChangeArrowheads="1"/>
              </p:cNvSpPr>
              <p:nvPr/>
            </p:nvSpPr>
            <p:spPr bwMode="auto">
              <a:xfrm>
                <a:off x="1488" y="1056"/>
                <a:ext cx="96" cy="96"/>
              </a:xfrm>
              <a:prstGeom prst="ellipse">
                <a:avLst/>
              </a:prstGeom>
              <a:solidFill>
                <a:schemeClr val="accent1"/>
              </a:solidFill>
              <a:ln w="63500">
                <a:solidFill>
                  <a:srgbClr val="FF0000"/>
                </a:solidFill>
                <a:round/>
                <a:headEnd/>
                <a:tailEnd/>
              </a:ln>
            </p:spPr>
            <p:txBody>
              <a:bodyPr wrap="none" anchor="ctr"/>
              <a:lstStyle/>
              <a:p>
                <a:endParaRPr lang="en-US"/>
              </a:p>
            </p:txBody>
          </p:sp>
          <p:sp>
            <p:nvSpPr>
              <p:cNvPr id="40985" name="Oval 143"/>
              <p:cNvSpPr>
                <a:spLocks noChangeArrowheads="1"/>
              </p:cNvSpPr>
              <p:nvPr/>
            </p:nvSpPr>
            <p:spPr bwMode="auto">
              <a:xfrm>
                <a:off x="1728" y="1056"/>
                <a:ext cx="96" cy="96"/>
              </a:xfrm>
              <a:prstGeom prst="ellipse">
                <a:avLst/>
              </a:prstGeom>
              <a:solidFill>
                <a:schemeClr val="accent1"/>
              </a:solidFill>
              <a:ln w="63500">
                <a:solidFill>
                  <a:srgbClr val="FF0000"/>
                </a:solidFill>
                <a:round/>
                <a:headEnd/>
                <a:tailEnd/>
              </a:ln>
            </p:spPr>
            <p:txBody>
              <a:bodyPr wrap="none" anchor="ctr"/>
              <a:lstStyle/>
              <a:p>
                <a:endParaRPr lang="en-US"/>
              </a:p>
            </p:txBody>
          </p:sp>
          <p:sp>
            <p:nvSpPr>
              <p:cNvPr id="40986" name="Oval 144"/>
              <p:cNvSpPr>
                <a:spLocks noChangeArrowheads="1"/>
              </p:cNvSpPr>
              <p:nvPr/>
            </p:nvSpPr>
            <p:spPr bwMode="auto">
              <a:xfrm>
                <a:off x="1968" y="1056"/>
                <a:ext cx="96" cy="96"/>
              </a:xfrm>
              <a:prstGeom prst="ellipse">
                <a:avLst/>
              </a:prstGeom>
              <a:solidFill>
                <a:schemeClr val="accent1"/>
              </a:solidFill>
              <a:ln w="63500">
                <a:solidFill>
                  <a:srgbClr val="FF0000"/>
                </a:solidFill>
                <a:round/>
                <a:headEnd/>
                <a:tailEnd/>
              </a:ln>
            </p:spPr>
            <p:txBody>
              <a:bodyPr wrap="none" anchor="ctr"/>
              <a:lstStyle/>
              <a:p>
                <a:endParaRPr lang="en-US"/>
              </a:p>
            </p:txBody>
          </p:sp>
          <p:sp>
            <p:nvSpPr>
              <p:cNvPr id="40987" name="Oval 145"/>
              <p:cNvSpPr>
                <a:spLocks noChangeArrowheads="1"/>
              </p:cNvSpPr>
              <p:nvPr/>
            </p:nvSpPr>
            <p:spPr bwMode="auto">
              <a:xfrm>
                <a:off x="2208" y="1056"/>
                <a:ext cx="96" cy="96"/>
              </a:xfrm>
              <a:prstGeom prst="ellipse">
                <a:avLst/>
              </a:prstGeom>
              <a:solidFill>
                <a:schemeClr val="accent1"/>
              </a:solidFill>
              <a:ln w="63500">
                <a:solidFill>
                  <a:srgbClr val="FF0000"/>
                </a:solidFill>
                <a:round/>
                <a:headEnd/>
                <a:tailEnd/>
              </a:ln>
            </p:spPr>
            <p:txBody>
              <a:bodyPr wrap="none" anchor="ctr"/>
              <a:lstStyle/>
              <a:p>
                <a:endParaRPr lang="en-US"/>
              </a:p>
            </p:txBody>
          </p:sp>
          <p:sp>
            <p:nvSpPr>
              <p:cNvPr id="40988" name="Oval 146"/>
              <p:cNvSpPr>
                <a:spLocks noChangeArrowheads="1"/>
              </p:cNvSpPr>
              <p:nvPr/>
            </p:nvSpPr>
            <p:spPr bwMode="auto">
              <a:xfrm>
                <a:off x="2448" y="1056"/>
                <a:ext cx="96" cy="96"/>
              </a:xfrm>
              <a:prstGeom prst="ellipse">
                <a:avLst/>
              </a:prstGeom>
              <a:solidFill>
                <a:schemeClr val="accent1"/>
              </a:solidFill>
              <a:ln w="63500">
                <a:solidFill>
                  <a:srgbClr val="FF0000"/>
                </a:solidFill>
                <a:round/>
                <a:headEnd/>
                <a:tailEnd/>
              </a:ln>
            </p:spPr>
            <p:txBody>
              <a:bodyPr wrap="none" anchor="ctr"/>
              <a:lstStyle/>
              <a:p>
                <a:endParaRPr lang="en-US"/>
              </a:p>
            </p:txBody>
          </p:sp>
          <p:sp>
            <p:nvSpPr>
              <p:cNvPr id="40989" name="Oval 147"/>
              <p:cNvSpPr>
                <a:spLocks noChangeArrowheads="1"/>
              </p:cNvSpPr>
              <p:nvPr/>
            </p:nvSpPr>
            <p:spPr bwMode="auto">
              <a:xfrm>
                <a:off x="2688" y="1056"/>
                <a:ext cx="96" cy="96"/>
              </a:xfrm>
              <a:prstGeom prst="ellipse">
                <a:avLst/>
              </a:prstGeom>
              <a:solidFill>
                <a:schemeClr val="accent1"/>
              </a:solidFill>
              <a:ln w="63500">
                <a:solidFill>
                  <a:srgbClr val="FF0000"/>
                </a:solidFill>
                <a:round/>
                <a:headEnd/>
                <a:tailEnd/>
              </a:ln>
            </p:spPr>
            <p:txBody>
              <a:bodyPr wrap="none" anchor="ctr"/>
              <a:lstStyle/>
              <a:p>
                <a:endParaRPr lang="en-US"/>
              </a:p>
            </p:txBody>
          </p:sp>
        </p:grpSp>
      </p:grpSp>
      <p:sp>
        <p:nvSpPr>
          <p:cNvPr id="343215" name="Line 175"/>
          <p:cNvSpPr>
            <a:spLocks noChangeShapeType="1"/>
          </p:cNvSpPr>
          <p:nvPr/>
        </p:nvSpPr>
        <p:spPr bwMode="auto">
          <a:xfrm>
            <a:off x="5181600" y="3733800"/>
            <a:ext cx="533400" cy="0"/>
          </a:xfrm>
          <a:prstGeom prst="line">
            <a:avLst/>
          </a:prstGeom>
          <a:noFill/>
          <a:ln w="63500">
            <a:solidFill>
              <a:srgbClr val="FF0000"/>
            </a:solidFill>
            <a:round/>
            <a:headEnd/>
            <a:tailEnd type="triangle" w="med" len="med"/>
          </a:ln>
        </p:spPr>
        <p:txBody>
          <a:bodyPr/>
          <a:lstStyle/>
          <a:p>
            <a:endParaRPr lang="en-US"/>
          </a:p>
        </p:txBody>
      </p:sp>
      <p:sp>
        <p:nvSpPr>
          <p:cNvPr id="141" name="Title 1"/>
          <p:cNvSpPr txBox="1">
            <a:spLocks/>
          </p:cNvSpPr>
          <p:nvPr/>
        </p:nvSpPr>
        <p:spPr>
          <a:xfrm>
            <a:off x="457200" y="0"/>
            <a:ext cx="8229600" cy="914400"/>
          </a:xfrm>
          <a:prstGeom prst="rect">
            <a:avLst/>
          </a:prstGeom>
        </p:spPr>
        <p:txBody>
          <a:bodyPr anchor="ctr"/>
          <a:lstStyle/>
          <a:p>
            <a:pPr eaLnBrk="0" hangingPunct="0">
              <a:defRPr/>
            </a:pPr>
            <a:r>
              <a:rPr lang="en-US" sz="4000" dirty="0" err="1">
                <a:latin typeface="+mj-lt"/>
                <a:ea typeface="+mj-ea"/>
                <a:cs typeface="+mj-cs"/>
              </a:rPr>
              <a:t>Subsampling</a:t>
            </a:r>
            <a:r>
              <a:rPr lang="en-US" sz="4000" dirty="0">
                <a:latin typeface="+mj-lt"/>
                <a:ea typeface="+mj-ea"/>
                <a:cs typeface="+mj-cs"/>
              </a:rPr>
              <a:t> by a factor of 2</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34321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430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3215"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3"/>
          <p:cNvSpPr>
            <a:spLocks noGrp="1" noChangeArrowheads="1"/>
          </p:cNvSpPr>
          <p:nvPr>
            <p:ph type="body" idx="1"/>
          </p:nvPr>
        </p:nvSpPr>
        <p:spPr/>
        <p:txBody>
          <a:bodyPr/>
          <a:lstStyle/>
          <a:p>
            <a:pPr eaLnBrk="1" hangingPunct="1"/>
            <a:r>
              <a:rPr lang="en-US" sz="2800" smtClean="0"/>
              <a:t>1D example (sinewave):</a:t>
            </a:r>
          </a:p>
        </p:txBody>
      </p:sp>
      <p:pic>
        <p:nvPicPr>
          <p:cNvPr id="41987" name="Picture 4" descr="sine-sample-4"/>
          <p:cNvPicPr>
            <a:picLocks noChangeAspect="1" noChangeArrowheads="1"/>
          </p:cNvPicPr>
          <p:nvPr/>
        </p:nvPicPr>
        <p:blipFill>
          <a:blip r:embed="rId3" cstate="print"/>
          <a:srcRect/>
          <a:stretch>
            <a:fillRect/>
          </a:stretch>
        </p:blipFill>
        <p:spPr bwMode="auto">
          <a:xfrm>
            <a:off x="762000" y="2743200"/>
            <a:ext cx="7199313" cy="1811338"/>
          </a:xfrm>
          <a:prstGeom prst="rect">
            <a:avLst/>
          </a:prstGeom>
          <a:noFill/>
          <a:ln w="9525">
            <a:noFill/>
            <a:miter lim="800000"/>
            <a:headEnd/>
            <a:tailEnd/>
          </a:ln>
        </p:spPr>
      </p:pic>
      <p:sp>
        <p:nvSpPr>
          <p:cNvPr id="41988" name="Text Box 5"/>
          <p:cNvSpPr txBox="1">
            <a:spLocks noChangeArrowheads="1"/>
          </p:cNvSpPr>
          <p:nvPr/>
        </p:nvSpPr>
        <p:spPr bwMode="auto">
          <a:xfrm>
            <a:off x="7391400" y="6477000"/>
            <a:ext cx="1689100" cy="274638"/>
          </a:xfrm>
          <a:prstGeom prst="rect">
            <a:avLst/>
          </a:prstGeom>
          <a:solidFill>
            <a:schemeClr val="bg1"/>
          </a:solidFill>
          <a:ln w="9525">
            <a:noFill/>
            <a:miter lim="800000"/>
            <a:headEnd/>
            <a:tailEnd/>
          </a:ln>
        </p:spPr>
        <p:txBody>
          <a:bodyPr>
            <a:spAutoFit/>
          </a:bodyPr>
          <a:lstStyle/>
          <a:p>
            <a:pPr eaLnBrk="0" hangingPunct="0"/>
            <a:r>
              <a:rPr lang="en-US" sz="1200"/>
              <a:t>Source: S. Marschner</a:t>
            </a:r>
          </a:p>
        </p:txBody>
      </p:sp>
      <p:sp>
        <p:nvSpPr>
          <p:cNvPr id="41989" name="Title 6"/>
          <p:cNvSpPr>
            <a:spLocks noGrp="1"/>
          </p:cNvSpPr>
          <p:nvPr>
            <p:ph type="title"/>
          </p:nvPr>
        </p:nvSpPr>
        <p:spPr/>
        <p:txBody>
          <a:bodyPr/>
          <a:lstStyle/>
          <a:p>
            <a:r>
              <a:rPr lang="en-US" smtClean="0"/>
              <a:t>Aliasing problem</a:t>
            </a: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title"/>
          </p:nvPr>
        </p:nvSpPr>
        <p:spPr/>
        <p:txBody>
          <a:bodyPr/>
          <a:lstStyle/>
          <a:p>
            <a:r>
              <a:rPr lang="en-US" smtClean="0"/>
              <a:t>Today’s Class</a:t>
            </a:r>
          </a:p>
        </p:txBody>
      </p:sp>
      <p:sp>
        <p:nvSpPr>
          <p:cNvPr id="11267" name="Content Placeholder 2"/>
          <p:cNvSpPr>
            <a:spLocks noGrp="1"/>
          </p:cNvSpPr>
          <p:nvPr>
            <p:ph idx="1"/>
          </p:nvPr>
        </p:nvSpPr>
        <p:spPr/>
        <p:txBody>
          <a:bodyPr/>
          <a:lstStyle/>
          <a:p>
            <a:endParaRPr lang="en-US" dirty="0" smtClean="0"/>
          </a:p>
          <a:p>
            <a:r>
              <a:rPr lang="en-US" dirty="0" smtClean="0"/>
              <a:t>Fourier transform and frequency domain</a:t>
            </a:r>
          </a:p>
          <a:p>
            <a:pPr lvl="1"/>
            <a:r>
              <a:rPr lang="en-US" dirty="0" smtClean="0"/>
              <a:t>Frequency view of filtering</a:t>
            </a:r>
          </a:p>
          <a:p>
            <a:pPr lvl="1"/>
            <a:r>
              <a:rPr lang="en-US" dirty="0" smtClean="0"/>
              <a:t>Hybrid images</a:t>
            </a:r>
            <a:endParaRPr lang="en-US" dirty="0" smtClean="0"/>
          </a:p>
          <a:p>
            <a:pPr lvl="1"/>
            <a:r>
              <a:rPr lang="en-US" dirty="0" smtClean="0"/>
              <a:t>Sampling</a:t>
            </a:r>
            <a:endParaRPr lang="en-US" dirty="0" smtClean="0"/>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0" name="Picture 5" descr="sine-sample-5"/>
          <p:cNvPicPr>
            <a:picLocks noChangeAspect="1" noChangeArrowheads="1"/>
          </p:cNvPicPr>
          <p:nvPr/>
        </p:nvPicPr>
        <p:blipFill>
          <a:blip r:embed="rId3" cstate="print"/>
          <a:srcRect/>
          <a:stretch>
            <a:fillRect/>
          </a:stretch>
        </p:blipFill>
        <p:spPr bwMode="auto">
          <a:xfrm>
            <a:off x="838200" y="2743200"/>
            <a:ext cx="7199313" cy="1811338"/>
          </a:xfrm>
          <a:prstGeom prst="rect">
            <a:avLst/>
          </a:prstGeom>
          <a:noFill/>
          <a:ln w="9525">
            <a:noFill/>
            <a:miter lim="800000"/>
            <a:headEnd/>
            <a:tailEnd/>
          </a:ln>
        </p:spPr>
      </p:pic>
      <p:sp>
        <p:nvSpPr>
          <p:cNvPr id="43011" name="Text Box 6"/>
          <p:cNvSpPr txBox="1">
            <a:spLocks noChangeArrowheads="1"/>
          </p:cNvSpPr>
          <p:nvPr/>
        </p:nvSpPr>
        <p:spPr bwMode="auto">
          <a:xfrm>
            <a:off x="7391400" y="6477000"/>
            <a:ext cx="1689100" cy="274638"/>
          </a:xfrm>
          <a:prstGeom prst="rect">
            <a:avLst/>
          </a:prstGeom>
          <a:solidFill>
            <a:schemeClr val="bg1"/>
          </a:solidFill>
          <a:ln w="9525">
            <a:noFill/>
            <a:miter lim="800000"/>
            <a:headEnd/>
            <a:tailEnd/>
          </a:ln>
        </p:spPr>
        <p:txBody>
          <a:bodyPr>
            <a:spAutoFit/>
          </a:bodyPr>
          <a:lstStyle/>
          <a:p>
            <a:pPr eaLnBrk="0" hangingPunct="0"/>
            <a:r>
              <a:rPr lang="en-US" sz="1200"/>
              <a:t>Source: S. Marschner</a:t>
            </a:r>
          </a:p>
        </p:txBody>
      </p:sp>
      <p:sp>
        <p:nvSpPr>
          <p:cNvPr id="43012" name="Rectangle 10"/>
          <p:cNvSpPr>
            <a:spLocks noGrp="1" noChangeArrowheads="1"/>
          </p:cNvSpPr>
          <p:nvPr>
            <p:ph type="body" idx="1"/>
          </p:nvPr>
        </p:nvSpPr>
        <p:spPr/>
        <p:txBody>
          <a:bodyPr/>
          <a:lstStyle/>
          <a:p>
            <a:pPr eaLnBrk="1" hangingPunct="1"/>
            <a:r>
              <a:rPr lang="en-US" smtClean="0"/>
              <a:t>1D example (sinewave):</a:t>
            </a:r>
          </a:p>
        </p:txBody>
      </p:sp>
      <p:sp>
        <p:nvSpPr>
          <p:cNvPr id="43013" name="Title 6"/>
          <p:cNvSpPr>
            <a:spLocks noGrp="1"/>
          </p:cNvSpPr>
          <p:nvPr>
            <p:ph type="title"/>
          </p:nvPr>
        </p:nvSpPr>
        <p:spPr/>
        <p:txBody>
          <a:bodyPr/>
          <a:lstStyle/>
          <a:p>
            <a:r>
              <a:rPr lang="en-US" smtClean="0"/>
              <a:t>Aliasing problem</a:t>
            </a: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3"/>
          <p:cNvSpPr>
            <a:spLocks noGrp="1" noChangeArrowheads="1"/>
          </p:cNvSpPr>
          <p:nvPr>
            <p:ph type="body" idx="1"/>
          </p:nvPr>
        </p:nvSpPr>
        <p:spPr>
          <a:xfrm>
            <a:off x="304800" y="1524000"/>
            <a:ext cx="7772400" cy="4114800"/>
          </a:xfrm>
        </p:spPr>
        <p:txBody>
          <a:bodyPr/>
          <a:lstStyle/>
          <a:p>
            <a:pPr eaLnBrk="1" hangingPunct="1"/>
            <a:r>
              <a:rPr lang="en-US" smtClean="0"/>
              <a:t>Sub-sampling may be dangerous….</a:t>
            </a:r>
          </a:p>
          <a:p>
            <a:pPr eaLnBrk="1" hangingPunct="1"/>
            <a:r>
              <a:rPr lang="en-US" smtClean="0"/>
              <a:t>Characteristic errors may appear: </a:t>
            </a:r>
          </a:p>
          <a:p>
            <a:pPr lvl="1" eaLnBrk="1" hangingPunct="1"/>
            <a:r>
              <a:rPr lang="en-US" smtClean="0"/>
              <a:t>“Wagon wheels rolling the wrong way in movies”</a:t>
            </a:r>
          </a:p>
          <a:p>
            <a:pPr lvl="1" eaLnBrk="1" hangingPunct="1"/>
            <a:r>
              <a:rPr lang="en-US" smtClean="0"/>
              <a:t>“Checkerboards disintegrate in ray tracing”</a:t>
            </a:r>
          </a:p>
          <a:p>
            <a:pPr lvl="1" eaLnBrk="1" hangingPunct="1"/>
            <a:r>
              <a:rPr lang="en-US" smtClean="0"/>
              <a:t>“Striped shirts look funny on color television”</a:t>
            </a:r>
          </a:p>
          <a:p>
            <a:pPr lvl="1" eaLnBrk="1" hangingPunct="1"/>
            <a:endParaRPr lang="en-US" smtClean="0"/>
          </a:p>
        </p:txBody>
      </p:sp>
      <p:sp>
        <p:nvSpPr>
          <p:cNvPr id="44035" name="Text Box 4"/>
          <p:cNvSpPr txBox="1">
            <a:spLocks noChangeArrowheads="1"/>
          </p:cNvSpPr>
          <p:nvPr/>
        </p:nvSpPr>
        <p:spPr bwMode="auto">
          <a:xfrm>
            <a:off x="7454900" y="6583363"/>
            <a:ext cx="1689100" cy="274637"/>
          </a:xfrm>
          <a:prstGeom prst="rect">
            <a:avLst/>
          </a:prstGeom>
          <a:solidFill>
            <a:schemeClr val="bg1"/>
          </a:solidFill>
          <a:ln w="9525">
            <a:noFill/>
            <a:miter lim="800000"/>
            <a:headEnd/>
            <a:tailEnd/>
          </a:ln>
        </p:spPr>
        <p:txBody>
          <a:bodyPr>
            <a:spAutoFit/>
          </a:bodyPr>
          <a:lstStyle/>
          <a:p>
            <a:pPr eaLnBrk="0" hangingPunct="0"/>
            <a:r>
              <a:rPr lang="en-US" sz="1200"/>
              <a:t>Source: D. Forsyth</a:t>
            </a:r>
          </a:p>
        </p:txBody>
      </p:sp>
      <p:sp>
        <p:nvSpPr>
          <p:cNvPr id="44036" name="Title 6"/>
          <p:cNvSpPr>
            <a:spLocks noGrp="1"/>
          </p:cNvSpPr>
          <p:nvPr>
            <p:ph type="title"/>
          </p:nvPr>
        </p:nvSpPr>
        <p:spPr/>
        <p:txBody>
          <a:bodyPr/>
          <a:lstStyle/>
          <a:p>
            <a:r>
              <a:rPr lang="en-US" smtClean="0"/>
              <a:t>Aliasing problem</a:t>
            </a: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p:txBody>
          <a:bodyPr/>
          <a:lstStyle/>
          <a:p>
            <a:r>
              <a:rPr lang="en-US" smtClean="0"/>
              <a:t>Aliasing in video</a:t>
            </a:r>
          </a:p>
        </p:txBody>
      </p:sp>
      <p:pic>
        <p:nvPicPr>
          <p:cNvPr id="45059" name="Picture 3"/>
          <p:cNvPicPr>
            <a:picLocks noChangeAspect="1" noChangeArrowheads="1"/>
          </p:cNvPicPr>
          <p:nvPr/>
        </p:nvPicPr>
        <p:blipFill>
          <a:blip r:embed="rId2" cstate="print"/>
          <a:srcRect l="8000" t="18286" r="9714" b="14667"/>
          <a:stretch>
            <a:fillRect/>
          </a:stretch>
        </p:blipFill>
        <p:spPr bwMode="auto">
          <a:xfrm>
            <a:off x="457200" y="1143000"/>
            <a:ext cx="8229600" cy="5029200"/>
          </a:xfrm>
          <a:prstGeom prst="rect">
            <a:avLst/>
          </a:prstGeom>
          <a:noFill/>
          <a:ln w="9525">
            <a:noFill/>
            <a:miter lim="800000"/>
            <a:headEnd/>
            <a:tailEnd/>
          </a:ln>
        </p:spPr>
      </p:pic>
      <p:sp>
        <p:nvSpPr>
          <p:cNvPr id="45060" name="Text Box 4"/>
          <p:cNvSpPr txBox="1">
            <a:spLocks noChangeArrowheads="1"/>
          </p:cNvSpPr>
          <p:nvPr/>
        </p:nvSpPr>
        <p:spPr bwMode="auto">
          <a:xfrm>
            <a:off x="7543800" y="6583363"/>
            <a:ext cx="1536700" cy="274637"/>
          </a:xfrm>
          <a:prstGeom prst="rect">
            <a:avLst/>
          </a:prstGeom>
          <a:noFill/>
          <a:ln w="9525">
            <a:noFill/>
            <a:miter lim="800000"/>
            <a:headEnd/>
            <a:tailEnd/>
          </a:ln>
        </p:spPr>
        <p:txBody>
          <a:bodyPr wrap="none">
            <a:spAutoFit/>
          </a:bodyPr>
          <a:lstStyle/>
          <a:p>
            <a:r>
              <a:rPr lang="en-US" sz="1200"/>
              <a:t>Slide by Steve Seitz</a:t>
            </a: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2" name="Picture 2"/>
          <p:cNvPicPr>
            <a:picLocks noChangeAspect="1" noChangeArrowheads="1"/>
          </p:cNvPicPr>
          <p:nvPr/>
        </p:nvPicPr>
        <p:blipFill>
          <a:blip r:embed="rId3" cstate="print"/>
          <a:srcRect/>
          <a:stretch>
            <a:fillRect/>
          </a:stretch>
        </p:blipFill>
        <p:spPr bwMode="auto">
          <a:xfrm>
            <a:off x="1447800" y="1752600"/>
            <a:ext cx="6096000" cy="4067175"/>
          </a:xfrm>
          <a:prstGeom prst="rect">
            <a:avLst/>
          </a:prstGeom>
          <a:noFill/>
          <a:ln w="9525">
            <a:noFill/>
            <a:miter lim="800000"/>
            <a:headEnd/>
            <a:tailEnd/>
          </a:ln>
        </p:spPr>
      </p:pic>
      <p:sp>
        <p:nvSpPr>
          <p:cNvPr id="46083" name="Text Box 4"/>
          <p:cNvSpPr txBox="1">
            <a:spLocks noChangeArrowheads="1"/>
          </p:cNvSpPr>
          <p:nvPr/>
        </p:nvSpPr>
        <p:spPr bwMode="auto">
          <a:xfrm>
            <a:off x="7543800" y="6583363"/>
            <a:ext cx="1293813" cy="274637"/>
          </a:xfrm>
          <a:prstGeom prst="rect">
            <a:avLst/>
          </a:prstGeom>
          <a:noFill/>
          <a:ln w="9525">
            <a:noFill/>
            <a:miter lim="800000"/>
            <a:headEnd/>
            <a:tailEnd/>
          </a:ln>
        </p:spPr>
        <p:txBody>
          <a:bodyPr wrap="none">
            <a:spAutoFit/>
          </a:bodyPr>
          <a:lstStyle/>
          <a:p>
            <a:pPr eaLnBrk="0" hangingPunct="0"/>
            <a:r>
              <a:rPr lang="en-US" sz="1200"/>
              <a:t>Source: A. Efros</a:t>
            </a:r>
          </a:p>
        </p:txBody>
      </p:sp>
      <p:sp>
        <p:nvSpPr>
          <p:cNvPr id="46084" name="Title 1"/>
          <p:cNvSpPr>
            <a:spLocks noGrp="1"/>
          </p:cNvSpPr>
          <p:nvPr>
            <p:ph type="title"/>
          </p:nvPr>
        </p:nvSpPr>
        <p:spPr/>
        <p:txBody>
          <a:bodyPr/>
          <a:lstStyle/>
          <a:p>
            <a:r>
              <a:rPr lang="en-US" smtClean="0"/>
              <a:t>Aliasing in graphics</a:t>
            </a: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4"/>
          <p:cNvSpPr>
            <a:spLocks noGrp="1" noChangeArrowheads="1"/>
          </p:cNvSpPr>
          <p:nvPr>
            <p:ph type="title"/>
          </p:nvPr>
        </p:nvSpPr>
        <p:spPr>
          <a:xfrm>
            <a:off x="457200" y="0"/>
            <a:ext cx="7772400" cy="1143000"/>
          </a:xfrm>
        </p:spPr>
        <p:txBody>
          <a:bodyPr/>
          <a:lstStyle/>
          <a:p>
            <a:pPr eaLnBrk="1" hangingPunct="1"/>
            <a:r>
              <a:rPr lang="en-US" sz="4000" smtClean="0"/>
              <a:t>Sampling and aliasing</a:t>
            </a:r>
          </a:p>
        </p:txBody>
      </p:sp>
      <p:sp>
        <p:nvSpPr>
          <p:cNvPr id="47107" name="Text Box 12"/>
          <p:cNvSpPr txBox="1">
            <a:spLocks noChangeArrowheads="1"/>
          </p:cNvSpPr>
          <p:nvPr/>
        </p:nvSpPr>
        <p:spPr bwMode="auto">
          <a:xfrm>
            <a:off x="381000" y="4800600"/>
            <a:ext cx="3505200" cy="396875"/>
          </a:xfrm>
          <a:prstGeom prst="rect">
            <a:avLst/>
          </a:prstGeom>
          <a:noFill/>
          <a:ln w="9525">
            <a:noFill/>
            <a:miter lim="800000"/>
            <a:headEnd/>
            <a:tailEnd/>
          </a:ln>
        </p:spPr>
        <p:txBody>
          <a:bodyPr>
            <a:spAutoFit/>
          </a:bodyPr>
          <a:lstStyle/>
          <a:p>
            <a:pPr eaLnBrk="0" hangingPunct="0"/>
            <a:r>
              <a:rPr lang="en-US" sz="2000"/>
              <a:t> </a:t>
            </a:r>
          </a:p>
        </p:txBody>
      </p:sp>
      <p:pic>
        <p:nvPicPr>
          <p:cNvPr id="47108" name="Picture 14"/>
          <p:cNvPicPr>
            <a:picLocks noChangeAspect="1" noChangeArrowheads="1"/>
          </p:cNvPicPr>
          <p:nvPr/>
        </p:nvPicPr>
        <p:blipFill>
          <a:blip r:embed="rId2" cstate="print"/>
          <a:srcRect b="47307"/>
          <a:stretch>
            <a:fillRect/>
          </a:stretch>
        </p:blipFill>
        <p:spPr bwMode="auto">
          <a:xfrm>
            <a:off x="0" y="2043113"/>
            <a:ext cx="8915400" cy="2376487"/>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itle 1"/>
          <p:cNvSpPr txBox="1">
            <a:spLocks/>
          </p:cNvSpPr>
          <p:nvPr/>
        </p:nvSpPr>
        <p:spPr bwMode="auto">
          <a:xfrm>
            <a:off x="457200" y="0"/>
            <a:ext cx="8229600" cy="914400"/>
          </a:xfrm>
          <a:prstGeom prst="rect">
            <a:avLst/>
          </a:prstGeom>
          <a:noFill/>
          <a:ln w="9525">
            <a:noFill/>
            <a:miter lim="800000"/>
            <a:headEnd/>
            <a:tailEnd/>
          </a:ln>
        </p:spPr>
        <p:txBody>
          <a:bodyPr anchor="ctr">
            <a:normAutofit/>
          </a:bodyPr>
          <a:lstStyle/>
          <a:p>
            <a:pPr eaLnBrk="0" hangingPunct="0">
              <a:defRPr/>
            </a:pPr>
            <a:endParaRPr lang="en-US" sz="4000" dirty="0">
              <a:latin typeface="+mj-lt"/>
              <a:ea typeface="+mj-ea"/>
              <a:cs typeface="+mj-cs"/>
            </a:endParaRPr>
          </a:p>
        </p:txBody>
      </p:sp>
      <p:sp>
        <p:nvSpPr>
          <p:cNvPr id="48131" name="Rectangle 3"/>
          <p:cNvSpPr>
            <a:spLocks noGrp="1" noChangeArrowheads="1"/>
          </p:cNvSpPr>
          <p:nvPr>
            <p:ph type="body" idx="1"/>
          </p:nvPr>
        </p:nvSpPr>
        <p:spPr>
          <a:xfrm>
            <a:off x="685800" y="1066800"/>
            <a:ext cx="7772400" cy="4114800"/>
          </a:xfrm>
        </p:spPr>
        <p:txBody>
          <a:bodyPr/>
          <a:lstStyle/>
          <a:p>
            <a:pPr eaLnBrk="1" hangingPunct="1"/>
            <a:r>
              <a:rPr lang="en-US" sz="2800" smtClean="0"/>
              <a:t>When sampling a signal at discrete intervals, the sampling frequency must be </a:t>
            </a:r>
            <a:r>
              <a:rPr lang="en-US" sz="2800" smtClean="0">
                <a:sym typeface="Symbol" pitchFamily="18" charset="2"/>
              </a:rPr>
              <a:t></a:t>
            </a:r>
            <a:r>
              <a:rPr lang="en-US" sz="2800" smtClean="0"/>
              <a:t> 2 </a:t>
            </a:r>
            <a:r>
              <a:rPr lang="en-US" sz="2800" smtClean="0">
                <a:sym typeface="Symbol" pitchFamily="18" charset="2"/>
              </a:rPr>
              <a:t> f</a:t>
            </a:r>
            <a:r>
              <a:rPr lang="en-US" sz="2800" baseline="-25000" smtClean="0">
                <a:sym typeface="Symbol" pitchFamily="18" charset="2"/>
              </a:rPr>
              <a:t>max</a:t>
            </a:r>
            <a:endParaRPr lang="en-US" sz="2800" smtClean="0">
              <a:sym typeface="Symbol" pitchFamily="18" charset="2"/>
            </a:endParaRPr>
          </a:p>
          <a:p>
            <a:pPr eaLnBrk="1" hangingPunct="1"/>
            <a:r>
              <a:rPr lang="en-US" sz="2800" smtClean="0">
                <a:sym typeface="Symbol" pitchFamily="18" charset="2"/>
              </a:rPr>
              <a:t>f</a:t>
            </a:r>
            <a:r>
              <a:rPr lang="en-US" sz="2800" baseline="-25000" smtClean="0"/>
              <a:t>max</a:t>
            </a:r>
            <a:r>
              <a:rPr lang="en-US" sz="2800" smtClean="0"/>
              <a:t> = max frequency of the input signal</a:t>
            </a:r>
          </a:p>
          <a:p>
            <a:pPr eaLnBrk="1" hangingPunct="1"/>
            <a:r>
              <a:rPr lang="en-US" sz="2800" smtClean="0"/>
              <a:t>This will allows to reconstruct the original perfectly from the sampled version</a:t>
            </a:r>
          </a:p>
        </p:txBody>
      </p:sp>
      <p:pic>
        <p:nvPicPr>
          <p:cNvPr id="48132" name="Picture 5" descr="sine-sample-4"/>
          <p:cNvPicPr>
            <a:picLocks noChangeAspect="1" noChangeArrowheads="1"/>
          </p:cNvPicPr>
          <p:nvPr/>
        </p:nvPicPr>
        <p:blipFill>
          <a:blip r:embed="rId3" cstate="print"/>
          <a:srcRect/>
          <a:stretch>
            <a:fillRect/>
          </a:stretch>
        </p:blipFill>
        <p:spPr bwMode="auto">
          <a:xfrm>
            <a:off x="1371600" y="3657600"/>
            <a:ext cx="6096000" cy="1533525"/>
          </a:xfrm>
          <a:prstGeom prst="rect">
            <a:avLst/>
          </a:prstGeom>
          <a:noFill/>
          <a:ln w="9525">
            <a:noFill/>
            <a:miter lim="800000"/>
            <a:headEnd/>
            <a:tailEnd/>
          </a:ln>
        </p:spPr>
      </p:pic>
      <p:pic>
        <p:nvPicPr>
          <p:cNvPr id="48133" name="Picture 6" descr="sine-sample-5"/>
          <p:cNvPicPr>
            <a:picLocks noChangeAspect="1" noChangeArrowheads="1"/>
          </p:cNvPicPr>
          <p:nvPr/>
        </p:nvPicPr>
        <p:blipFill>
          <a:blip r:embed="rId4" cstate="print"/>
          <a:srcRect/>
          <a:stretch>
            <a:fillRect/>
          </a:stretch>
        </p:blipFill>
        <p:spPr bwMode="auto">
          <a:xfrm>
            <a:off x="1447800" y="5180013"/>
            <a:ext cx="5913438" cy="1487487"/>
          </a:xfrm>
          <a:prstGeom prst="rect">
            <a:avLst/>
          </a:prstGeom>
          <a:noFill/>
          <a:ln w="9525">
            <a:noFill/>
            <a:miter lim="800000"/>
            <a:headEnd/>
            <a:tailEnd/>
          </a:ln>
        </p:spPr>
      </p:pic>
      <p:sp>
        <p:nvSpPr>
          <p:cNvPr id="48134" name="Text Box 7"/>
          <p:cNvSpPr txBox="1">
            <a:spLocks noChangeArrowheads="1"/>
          </p:cNvSpPr>
          <p:nvPr/>
        </p:nvSpPr>
        <p:spPr bwMode="auto">
          <a:xfrm>
            <a:off x="7604125" y="4533900"/>
            <a:ext cx="720725" cy="366713"/>
          </a:xfrm>
          <a:prstGeom prst="rect">
            <a:avLst/>
          </a:prstGeom>
          <a:noFill/>
          <a:ln w="63500">
            <a:noFill/>
            <a:miter lim="800000"/>
            <a:headEnd/>
            <a:tailEnd/>
          </a:ln>
        </p:spPr>
        <p:txBody>
          <a:bodyPr wrap="none">
            <a:spAutoFit/>
          </a:bodyPr>
          <a:lstStyle/>
          <a:p>
            <a:r>
              <a:rPr lang="en-US"/>
              <a:t>good</a:t>
            </a:r>
          </a:p>
        </p:txBody>
      </p:sp>
      <p:sp>
        <p:nvSpPr>
          <p:cNvPr id="48135" name="Text Box 8"/>
          <p:cNvSpPr txBox="1">
            <a:spLocks noChangeArrowheads="1"/>
          </p:cNvSpPr>
          <p:nvPr/>
        </p:nvSpPr>
        <p:spPr bwMode="auto">
          <a:xfrm>
            <a:off x="7620000" y="6034088"/>
            <a:ext cx="584200" cy="366712"/>
          </a:xfrm>
          <a:prstGeom prst="rect">
            <a:avLst/>
          </a:prstGeom>
          <a:noFill/>
          <a:ln w="63500">
            <a:noFill/>
            <a:miter lim="800000"/>
            <a:headEnd/>
            <a:tailEnd/>
          </a:ln>
        </p:spPr>
        <p:txBody>
          <a:bodyPr wrap="none">
            <a:spAutoFit/>
          </a:bodyPr>
          <a:lstStyle/>
          <a:p>
            <a:r>
              <a:rPr lang="en-US"/>
              <a:t>bad</a:t>
            </a:r>
          </a:p>
        </p:txBody>
      </p:sp>
      <p:sp>
        <p:nvSpPr>
          <p:cNvPr id="48136" name="Oval 7"/>
          <p:cNvSpPr>
            <a:spLocks noChangeArrowheads="1"/>
          </p:cNvSpPr>
          <p:nvPr/>
        </p:nvSpPr>
        <p:spPr bwMode="auto">
          <a:xfrm>
            <a:off x="1524000" y="3733800"/>
            <a:ext cx="228600" cy="228600"/>
          </a:xfrm>
          <a:prstGeom prst="ellipse">
            <a:avLst/>
          </a:prstGeom>
          <a:solidFill>
            <a:schemeClr val="tx1"/>
          </a:solidFill>
          <a:ln w="63500" algn="ctr">
            <a:noFill/>
            <a:round/>
            <a:headEnd/>
            <a:tailEnd type="triangle" w="med" len="med"/>
          </a:ln>
        </p:spPr>
        <p:txBody>
          <a:bodyPr/>
          <a:lstStyle/>
          <a:p>
            <a:endParaRPr lang="en-US"/>
          </a:p>
        </p:txBody>
      </p:sp>
      <p:sp>
        <p:nvSpPr>
          <p:cNvPr id="48137" name="Oval 8"/>
          <p:cNvSpPr>
            <a:spLocks noChangeArrowheads="1"/>
          </p:cNvSpPr>
          <p:nvPr/>
        </p:nvSpPr>
        <p:spPr bwMode="auto">
          <a:xfrm>
            <a:off x="1752600" y="4114800"/>
            <a:ext cx="228600" cy="228600"/>
          </a:xfrm>
          <a:prstGeom prst="ellipse">
            <a:avLst/>
          </a:prstGeom>
          <a:solidFill>
            <a:schemeClr val="tx1"/>
          </a:solidFill>
          <a:ln w="63500" algn="ctr">
            <a:noFill/>
            <a:round/>
            <a:headEnd/>
            <a:tailEnd type="triangle" w="med" len="med"/>
          </a:ln>
        </p:spPr>
        <p:txBody>
          <a:bodyPr/>
          <a:lstStyle/>
          <a:p>
            <a:endParaRPr lang="en-US"/>
          </a:p>
        </p:txBody>
      </p:sp>
      <p:sp>
        <p:nvSpPr>
          <p:cNvPr id="48138" name="Oval 9"/>
          <p:cNvSpPr>
            <a:spLocks noChangeArrowheads="1"/>
          </p:cNvSpPr>
          <p:nvPr/>
        </p:nvSpPr>
        <p:spPr bwMode="auto">
          <a:xfrm>
            <a:off x="1905000" y="4572000"/>
            <a:ext cx="228600" cy="228600"/>
          </a:xfrm>
          <a:prstGeom prst="ellipse">
            <a:avLst/>
          </a:prstGeom>
          <a:solidFill>
            <a:schemeClr val="tx1"/>
          </a:solidFill>
          <a:ln w="63500" algn="ctr">
            <a:noFill/>
            <a:round/>
            <a:headEnd/>
            <a:tailEnd type="triangle" w="med" len="med"/>
          </a:ln>
        </p:spPr>
        <p:txBody>
          <a:bodyPr/>
          <a:lstStyle/>
          <a:p>
            <a:endParaRPr lang="en-US"/>
          </a:p>
        </p:txBody>
      </p:sp>
      <p:sp>
        <p:nvSpPr>
          <p:cNvPr id="48139" name="Oval 10"/>
          <p:cNvSpPr>
            <a:spLocks noChangeArrowheads="1"/>
          </p:cNvSpPr>
          <p:nvPr/>
        </p:nvSpPr>
        <p:spPr bwMode="auto">
          <a:xfrm>
            <a:off x="2286000" y="4572000"/>
            <a:ext cx="228600" cy="228600"/>
          </a:xfrm>
          <a:prstGeom prst="ellipse">
            <a:avLst/>
          </a:prstGeom>
          <a:solidFill>
            <a:schemeClr val="tx1"/>
          </a:solidFill>
          <a:ln w="63500" algn="ctr">
            <a:noFill/>
            <a:round/>
            <a:headEnd/>
            <a:tailEnd type="triangle" w="med" len="med"/>
          </a:ln>
        </p:spPr>
        <p:txBody>
          <a:bodyPr/>
          <a:lstStyle/>
          <a:p>
            <a:r>
              <a:rPr lang="en-US"/>
              <a:t>v</a:t>
            </a:r>
          </a:p>
        </p:txBody>
      </p:sp>
      <p:sp>
        <p:nvSpPr>
          <p:cNvPr id="48140" name="Oval 11"/>
          <p:cNvSpPr>
            <a:spLocks noChangeArrowheads="1"/>
          </p:cNvSpPr>
          <p:nvPr/>
        </p:nvSpPr>
        <p:spPr bwMode="auto">
          <a:xfrm>
            <a:off x="2362200" y="4038600"/>
            <a:ext cx="228600" cy="228600"/>
          </a:xfrm>
          <a:prstGeom prst="ellipse">
            <a:avLst/>
          </a:prstGeom>
          <a:solidFill>
            <a:schemeClr val="tx1"/>
          </a:solidFill>
          <a:ln w="63500" algn="ctr">
            <a:noFill/>
            <a:round/>
            <a:headEnd/>
            <a:tailEnd type="triangle" w="med" len="med"/>
          </a:ln>
        </p:spPr>
        <p:txBody>
          <a:bodyPr/>
          <a:lstStyle/>
          <a:p>
            <a:endParaRPr lang="en-US"/>
          </a:p>
        </p:txBody>
      </p:sp>
      <p:sp>
        <p:nvSpPr>
          <p:cNvPr id="48141" name="Oval 12"/>
          <p:cNvSpPr>
            <a:spLocks noChangeArrowheads="1"/>
          </p:cNvSpPr>
          <p:nvPr/>
        </p:nvSpPr>
        <p:spPr bwMode="auto">
          <a:xfrm>
            <a:off x="2590800" y="3657600"/>
            <a:ext cx="228600" cy="228600"/>
          </a:xfrm>
          <a:prstGeom prst="ellipse">
            <a:avLst/>
          </a:prstGeom>
          <a:solidFill>
            <a:schemeClr val="tx1"/>
          </a:solidFill>
          <a:ln w="63500" algn="ctr">
            <a:noFill/>
            <a:round/>
            <a:headEnd/>
            <a:tailEnd type="triangle" w="med" len="med"/>
          </a:ln>
        </p:spPr>
        <p:txBody>
          <a:bodyPr/>
          <a:lstStyle/>
          <a:p>
            <a:endParaRPr lang="en-US"/>
          </a:p>
        </p:txBody>
      </p:sp>
      <p:sp>
        <p:nvSpPr>
          <p:cNvPr id="48142" name="Oval 13"/>
          <p:cNvSpPr>
            <a:spLocks noChangeArrowheads="1"/>
          </p:cNvSpPr>
          <p:nvPr/>
        </p:nvSpPr>
        <p:spPr bwMode="auto">
          <a:xfrm>
            <a:off x="2743200" y="4038600"/>
            <a:ext cx="228600" cy="228600"/>
          </a:xfrm>
          <a:prstGeom prst="ellipse">
            <a:avLst/>
          </a:prstGeom>
          <a:solidFill>
            <a:schemeClr val="tx1"/>
          </a:solidFill>
          <a:ln w="63500" algn="ctr">
            <a:noFill/>
            <a:round/>
            <a:headEnd/>
            <a:tailEnd type="triangle" w="med" len="med"/>
          </a:ln>
        </p:spPr>
        <p:txBody>
          <a:bodyPr/>
          <a:lstStyle/>
          <a:p>
            <a:endParaRPr lang="en-US"/>
          </a:p>
        </p:txBody>
      </p:sp>
      <p:sp>
        <p:nvSpPr>
          <p:cNvPr id="48143" name="Oval 14"/>
          <p:cNvSpPr>
            <a:spLocks noChangeArrowheads="1"/>
          </p:cNvSpPr>
          <p:nvPr/>
        </p:nvSpPr>
        <p:spPr bwMode="auto">
          <a:xfrm>
            <a:off x="2895600" y="4572000"/>
            <a:ext cx="228600" cy="228600"/>
          </a:xfrm>
          <a:prstGeom prst="ellipse">
            <a:avLst/>
          </a:prstGeom>
          <a:solidFill>
            <a:schemeClr val="tx1"/>
          </a:solidFill>
          <a:ln w="63500" algn="ctr">
            <a:noFill/>
            <a:round/>
            <a:headEnd/>
            <a:tailEnd type="triangle" w="med" len="med"/>
          </a:ln>
        </p:spPr>
        <p:txBody>
          <a:bodyPr/>
          <a:lstStyle/>
          <a:p>
            <a:endParaRPr lang="en-US"/>
          </a:p>
        </p:txBody>
      </p:sp>
      <p:sp>
        <p:nvSpPr>
          <p:cNvPr id="48144" name="Oval 15"/>
          <p:cNvSpPr>
            <a:spLocks noChangeArrowheads="1"/>
          </p:cNvSpPr>
          <p:nvPr/>
        </p:nvSpPr>
        <p:spPr bwMode="auto">
          <a:xfrm>
            <a:off x="2057400" y="4876800"/>
            <a:ext cx="228600" cy="228600"/>
          </a:xfrm>
          <a:prstGeom prst="ellipse">
            <a:avLst/>
          </a:prstGeom>
          <a:solidFill>
            <a:schemeClr val="tx1"/>
          </a:solidFill>
          <a:ln w="63500" algn="ctr">
            <a:noFill/>
            <a:round/>
            <a:headEnd/>
            <a:tailEnd type="triangle" w="med" len="med"/>
          </a:ln>
        </p:spPr>
        <p:txBody>
          <a:bodyPr/>
          <a:lstStyle/>
          <a:p>
            <a:endParaRPr lang="en-US"/>
          </a:p>
        </p:txBody>
      </p:sp>
      <p:sp>
        <p:nvSpPr>
          <p:cNvPr id="48145" name="Oval 16"/>
          <p:cNvSpPr>
            <a:spLocks noChangeArrowheads="1"/>
          </p:cNvSpPr>
          <p:nvPr/>
        </p:nvSpPr>
        <p:spPr bwMode="auto">
          <a:xfrm>
            <a:off x="3124200" y="4876800"/>
            <a:ext cx="228600" cy="228600"/>
          </a:xfrm>
          <a:prstGeom prst="ellipse">
            <a:avLst/>
          </a:prstGeom>
          <a:solidFill>
            <a:schemeClr val="tx1"/>
          </a:solidFill>
          <a:ln w="63500" algn="ctr">
            <a:noFill/>
            <a:round/>
            <a:headEnd/>
            <a:tailEnd type="triangle" w="med" len="med"/>
          </a:ln>
        </p:spPr>
        <p:txBody>
          <a:bodyPr/>
          <a:lstStyle/>
          <a:p>
            <a:endParaRPr lang="en-US"/>
          </a:p>
        </p:txBody>
      </p:sp>
      <p:sp>
        <p:nvSpPr>
          <p:cNvPr id="48146" name="Oval 17"/>
          <p:cNvSpPr>
            <a:spLocks noChangeArrowheads="1"/>
          </p:cNvSpPr>
          <p:nvPr/>
        </p:nvSpPr>
        <p:spPr bwMode="auto">
          <a:xfrm>
            <a:off x="3581400" y="3733800"/>
            <a:ext cx="228600" cy="228600"/>
          </a:xfrm>
          <a:prstGeom prst="ellipse">
            <a:avLst/>
          </a:prstGeom>
          <a:solidFill>
            <a:schemeClr val="tx1"/>
          </a:solidFill>
          <a:ln w="63500" algn="ctr">
            <a:noFill/>
            <a:round/>
            <a:headEnd/>
            <a:tailEnd type="triangle" w="med" len="med"/>
          </a:ln>
        </p:spPr>
        <p:txBody>
          <a:bodyPr/>
          <a:lstStyle/>
          <a:p>
            <a:endParaRPr lang="en-US"/>
          </a:p>
        </p:txBody>
      </p:sp>
      <p:sp>
        <p:nvSpPr>
          <p:cNvPr id="48147" name="Oval 18"/>
          <p:cNvSpPr>
            <a:spLocks noChangeArrowheads="1"/>
          </p:cNvSpPr>
          <p:nvPr/>
        </p:nvSpPr>
        <p:spPr bwMode="auto">
          <a:xfrm>
            <a:off x="3810000" y="4114800"/>
            <a:ext cx="228600" cy="228600"/>
          </a:xfrm>
          <a:prstGeom prst="ellipse">
            <a:avLst/>
          </a:prstGeom>
          <a:solidFill>
            <a:schemeClr val="tx1"/>
          </a:solidFill>
          <a:ln w="63500" algn="ctr">
            <a:noFill/>
            <a:round/>
            <a:headEnd/>
            <a:tailEnd type="triangle" w="med" len="med"/>
          </a:ln>
        </p:spPr>
        <p:txBody>
          <a:bodyPr/>
          <a:lstStyle/>
          <a:p>
            <a:endParaRPr lang="en-US"/>
          </a:p>
        </p:txBody>
      </p:sp>
      <p:sp>
        <p:nvSpPr>
          <p:cNvPr id="48148" name="Oval 19"/>
          <p:cNvSpPr>
            <a:spLocks noChangeArrowheads="1"/>
          </p:cNvSpPr>
          <p:nvPr/>
        </p:nvSpPr>
        <p:spPr bwMode="auto">
          <a:xfrm>
            <a:off x="3962400" y="4572000"/>
            <a:ext cx="228600" cy="228600"/>
          </a:xfrm>
          <a:prstGeom prst="ellipse">
            <a:avLst/>
          </a:prstGeom>
          <a:solidFill>
            <a:schemeClr val="tx1"/>
          </a:solidFill>
          <a:ln w="63500" algn="ctr">
            <a:noFill/>
            <a:round/>
            <a:headEnd/>
            <a:tailEnd type="triangle" w="med" len="med"/>
          </a:ln>
        </p:spPr>
        <p:txBody>
          <a:bodyPr/>
          <a:lstStyle/>
          <a:p>
            <a:endParaRPr lang="en-US"/>
          </a:p>
        </p:txBody>
      </p:sp>
      <p:sp>
        <p:nvSpPr>
          <p:cNvPr id="48149" name="Oval 20"/>
          <p:cNvSpPr>
            <a:spLocks noChangeArrowheads="1"/>
          </p:cNvSpPr>
          <p:nvPr/>
        </p:nvSpPr>
        <p:spPr bwMode="auto">
          <a:xfrm>
            <a:off x="4267200" y="4572000"/>
            <a:ext cx="228600" cy="228600"/>
          </a:xfrm>
          <a:prstGeom prst="ellipse">
            <a:avLst/>
          </a:prstGeom>
          <a:solidFill>
            <a:schemeClr val="tx1"/>
          </a:solidFill>
          <a:ln w="63500" algn="ctr">
            <a:noFill/>
            <a:round/>
            <a:headEnd/>
            <a:tailEnd type="triangle" w="med" len="med"/>
          </a:ln>
        </p:spPr>
        <p:txBody>
          <a:bodyPr/>
          <a:lstStyle/>
          <a:p>
            <a:r>
              <a:rPr lang="en-US"/>
              <a:t>v</a:t>
            </a:r>
          </a:p>
        </p:txBody>
      </p:sp>
      <p:sp>
        <p:nvSpPr>
          <p:cNvPr id="48150" name="Oval 21"/>
          <p:cNvSpPr>
            <a:spLocks noChangeArrowheads="1"/>
          </p:cNvSpPr>
          <p:nvPr/>
        </p:nvSpPr>
        <p:spPr bwMode="auto">
          <a:xfrm>
            <a:off x="4419600" y="4038600"/>
            <a:ext cx="228600" cy="228600"/>
          </a:xfrm>
          <a:prstGeom prst="ellipse">
            <a:avLst/>
          </a:prstGeom>
          <a:solidFill>
            <a:schemeClr val="tx1"/>
          </a:solidFill>
          <a:ln w="63500" algn="ctr">
            <a:noFill/>
            <a:round/>
            <a:headEnd/>
            <a:tailEnd type="triangle" w="med" len="med"/>
          </a:ln>
        </p:spPr>
        <p:txBody>
          <a:bodyPr/>
          <a:lstStyle/>
          <a:p>
            <a:endParaRPr lang="en-US"/>
          </a:p>
        </p:txBody>
      </p:sp>
      <p:sp>
        <p:nvSpPr>
          <p:cNvPr id="48151" name="Oval 22"/>
          <p:cNvSpPr>
            <a:spLocks noChangeArrowheads="1"/>
          </p:cNvSpPr>
          <p:nvPr/>
        </p:nvSpPr>
        <p:spPr bwMode="auto">
          <a:xfrm>
            <a:off x="4572000" y="3657600"/>
            <a:ext cx="228600" cy="228600"/>
          </a:xfrm>
          <a:prstGeom prst="ellipse">
            <a:avLst/>
          </a:prstGeom>
          <a:solidFill>
            <a:schemeClr val="tx1"/>
          </a:solidFill>
          <a:ln w="63500" algn="ctr">
            <a:noFill/>
            <a:round/>
            <a:headEnd/>
            <a:tailEnd type="triangle" w="med" len="med"/>
          </a:ln>
        </p:spPr>
        <p:txBody>
          <a:bodyPr/>
          <a:lstStyle/>
          <a:p>
            <a:endParaRPr lang="en-US"/>
          </a:p>
        </p:txBody>
      </p:sp>
      <p:sp>
        <p:nvSpPr>
          <p:cNvPr id="48152" name="Oval 23"/>
          <p:cNvSpPr>
            <a:spLocks noChangeArrowheads="1"/>
          </p:cNvSpPr>
          <p:nvPr/>
        </p:nvSpPr>
        <p:spPr bwMode="auto">
          <a:xfrm>
            <a:off x="4800600" y="4038600"/>
            <a:ext cx="228600" cy="228600"/>
          </a:xfrm>
          <a:prstGeom prst="ellipse">
            <a:avLst/>
          </a:prstGeom>
          <a:solidFill>
            <a:schemeClr val="tx1"/>
          </a:solidFill>
          <a:ln w="63500" algn="ctr">
            <a:noFill/>
            <a:round/>
            <a:headEnd/>
            <a:tailEnd type="triangle" w="med" len="med"/>
          </a:ln>
        </p:spPr>
        <p:txBody>
          <a:bodyPr/>
          <a:lstStyle/>
          <a:p>
            <a:endParaRPr lang="en-US"/>
          </a:p>
        </p:txBody>
      </p:sp>
      <p:sp>
        <p:nvSpPr>
          <p:cNvPr id="48153" name="Oval 24"/>
          <p:cNvSpPr>
            <a:spLocks noChangeArrowheads="1"/>
          </p:cNvSpPr>
          <p:nvPr/>
        </p:nvSpPr>
        <p:spPr bwMode="auto">
          <a:xfrm>
            <a:off x="4953000" y="4572000"/>
            <a:ext cx="228600" cy="228600"/>
          </a:xfrm>
          <a:prstGeom prst="ellipse">
            <a:avLst/>
          </a:prstGeom>
          <a:solidFill>
            <a:schemeClr val="tx1"/>
          </a:solidFill>
          <a:ln w="63500" algn="ctr">
            <a:noFill/>
            <a:round/>
            <a:headEnd/>
            <a:tailEnd type="triangle" w="med" len="med"/>
          </a:ln>
        </p:spPr>
        <p:txBody>
          <a:bodyPr/>
          <a:lstStyle/>
          <a:p>
            <a:endParaRPr lang="en-US"/>
          </a:p>
        </p:txBody>
      </p:sp>
      <p:sp>
        <p:nvSpPr>
          <p:cNvPr id="48154" name="Oval 25"/>
          <p:cNvSpPr>
            <a:spLocks noChangeArrowheads="1"/>
          </p:cNvSpPr>
          <p:nvPr/>
        </p:nvSpPr>
        <p:spPr bwMode="auto">
          <a:xfrm>
            <a:off x="4038600" y="4876800"/>
            <a:ext cx="228600" cy="228600"/>
          </a:xfrm>
          <a:prstGeom prst="ellipse">
            <a:avLst/>
          </a:prstGeom>
          <a:solidFill>
            <a:schemeClr val="tx1"/>
          </a:solidFill>
          <a:ln w="63500" algn="ctr">
            <a:noFill/>
            <a:round/>
            <a:headEnd/>
            <a:tailEnd type="triangle" w="med" len="med"/>
          </a:ln>
        </p:spPr>
        <p:txBody>
          <a:bodyPr/>
          <a:lstStyle/>
          <a:p>
            <a:endParaRPr lang="en-US"/>
          </a:p>
        </p:txBody>
      </p:sp>
      <p:sp>
        <p:nvSpPr>
          <p:cNvPr id="48155" name="Oval 26"/>
          <p:cNvSpPr>
            <a:spLocks noChangeArrowheads="1"/>
          </p:cNvSpPr>
          <p:nvPr/>
        </p:nvSpPr>
        <p:spPr bwMode="auto">
          <a:xfrm>
            <a:off x="5181600" y="4876800"/>
            <a:ext cx="228600" cy="228600"/>
          </a:xfrm>
          <a:prstGeom prst="ellipse">
            <a:avLst/>
          </a:prstGeom>
          <a:solidFill>
            <a:schemeClr val="tx1"/>
          </a:solidFill>
          <a:ln w="63500" algn="ctr">
            <a:noFill/>
            <a:round/>
            <a:headEnd/>
            <a:tailEnd type="triangle" w="med" len="med"/>
          </a:ln>
        </p:spPr>
        <p:txBody>
          <a:bodyPr/>
          <a:lstStyle/>
          <a:p>
            <a:endParaRPr lang="en-US"/>
          </a:p>
        </p:txBody>
      </p:sp>
      <p:sp>
        <p:nvSpPr>
          <p:cNvPr id="48156" name="Oval 27"/>
          <p:cNvSpPr>
            <a:spLocks noChangeArrowheads="1"/>
          </p:cNvSpPr>
          <p:nvPr/>
        </p:nvSpPr>
        <p:spPr bwMode="auto">
          <a:xfrm>
            <a:off x="5562600" y="3733800"/>
            <a:ext cx="228600" cy="228600"/>
          </a:xfrm>
          <a:prstGeom prst="ellipse">
            <a:avLst/>
          </a:prstGeom>
          <a:solidFill>
            <a:schemeClr val="tx1"/>
          </a:solidFill>
          <a:ln w="63500" algn="ctr">
            <a:noFill/>
            <a:round/>
            <a:headEnd/>
            <a:tailEnd type="triangle" w="med" len="med"/>
          </a:ln>
        </p:spPr>
        <p:txBody>
          <a:bodyPr/>
          <a:lstStyle/>
          <a:p>
            <a:endParaRPr lang="en-US"/>
          </a:p>
        </p:txBody>
      </p:sp>
      <p:sp>
        <p:nvSpPr>
          <p:cNvPr id="48157" name="Oval 28"/>
          <p:cNvSpPr>
            <a:spLocks noChangeArrowheads="1"/>
          </p:cNvSpPr>
          <p:nvPr/>
        </p:nvSpPr>
        <p:spPr bwMode="auto">
          <a:xfrm>
            <a:off x="5791200" y="4114800"/>
            <a:ext cx="228600" cy="228600"/>
          </a:xfrm>
          <a:prstGeom prst="ellipse">
            <a:avLst/>
          </a:prstGeom>
          <a:solidFill>
            <a:schemeClr val="tx1"/>
          </a:solidFill>
          <a:ln w="63500" algn="ctr">
            <a:noFill/>
            <a:round/>
            <a:headEnd/>
            <a:tailEnd type="triangle" w="med" len="med"/>
          </a:ln>
        </p:spPr>
        <p:txBody>
          <a:bodyPr/>
          <a:lstStyle/>
          <a:p>
            <a:endParaRPr lang="en-US"/>
          </a:p>
        </p:txBody>
      </p:sp>
      <p:sp>
        <p:nvSpPr>
          <p:cNvPr id="48158" name="Oval 29"/>
          <p:cNvSpPr>
            <a:spLocks noChangeArrowheads="1"/>
          </p:cNvSpPr>
          <p:nvPr/>
        </p:nvSpPr>
        <p:spPr bwMode="auto">
          <a:xfrm>
            <a:off x="5943600" y="4572000"/>
            <a:ext cx="228600" cy="228600"/>
          </a:xfrm>
          <a:prstGeom prst="ellipse">
            <a:avLst/>
          </a:prstGeom>
          <a:solidFill>
            <a:schemeClr val="tx1"/>
          </a:solidFill>
          <a:ln w="63500" algn="ctr">
            <a:noFill/>
            <a:round/>
            <a:headEnd/>
            <a:tailEnd type="triangle" w="med" len="med"/>
          </a:ln>
        </p:spPr>
        <p:txBody>
          <a:bodyPr/>
          <a:lstStyle/>
          <a:p>
            <a:endParaRPr lang="en-US"/>
          </a:p>
        </p:txBody>
      </p:sp>
      <p:sp>
        <p:nvSpPr>
          <p:cNvPr id="48159" name="Oval 30"/>
          <p:cNvSpPr>
            <a:spLocks noChangeArrowheads="1"/>
          </p:cNvSpPr>
          <p:nvPr/>
        </p:nvSpPr>
        <p:spPr bwMode="auto">
          <a:xfrm>
            <a:off x="6248400" y="4572000"/>
            <a:ext cx="228600" cy="228600"/>
          </a:xfrm>
          <a:prstGeom prst="ellipse">
            <a:avLst/>
          </a:prstGeom>
          <a:solidFill>
            <a:schemeClr val="tx1"/>
          </a:solidFill>
          <a:ln w="63500" algn="ctr">
            <a:noFill/>
            <a:round/>
            <a:headEnd/>
            <a:tailEnd type="triangle" w="med" len="med"/>
          </a:ln>
        </p:spPr>
        <p:txBody>
          <a:bodyPr/>
          <a:lstStyle/>
          <a:p>
            <a:r>
              <a:rPr lang="en-US"/>
              <a:t>v</a:t>
            </a:r>
          </a:p>
        </p:txBody>
      </p:sp>
      <p:sp>
        <p:nvSpPr>
          <p:cNvPr id="48160" name="Oval 31"/>
          <p:cNvSpPr>
            <a:spLocks noChangeArrowheads="1"/>
          </p:cNvSpPr>
          <p:nvPr/>
        </p:nvSpPr>
        <p:spPr bwMode="auto">
          <a:xfrm>
            <a:off x="6400800" y="4038600"/>
            <a:ext cx="228600" cy="228600"/>
          </a:xfrm>
          <a:prstGeom prst="ellipse">
            <a:avLst/>
          </a:prstGeom>
          <a:solidFill>
            <a:schemeClr val="tx1"/>
          </a:solidFill>
          <a:ln w="63500" algn="ctr">
            <a:noFill/>
            <a:round/>
            <a:headEnd/>
            <a:tailEnd type="triangle" w="med" len="med"/>
          </a:ln>
        </p:spPr>
        <p:txBody>
          <a:bodyPr/>
          <a:lstStyle/>
          <a:p>
            <a:endParaRPr lang="en-US"/>
          </a:p>
        </p:txBody>
      </p:sp>
      <p:sp>
        <p:nvSpPr>
          <p:cNvPr id="48161" name="Oval 32"/>
          <p:cNvSpPr>
            <a:spLocks noChangeArrowheads="1"/>
          </p:cNvSpPr>
          <p:nvPr/>
        </p:nvSpPr>
        <p:spPr bwMode="auto">
          <a:xfrm>
            <a:off x="6553200" y="3657600"/>
            <a:ext cx="228600" cy="228600"/>
          </a:xfrm>
          <a:prstGeom prst="ellipse">
            <a:avLst/>
          </a:prstGeom>
          <a:solidFill>
            <a:schemeClr val="tx1"/>
          </a:solidFill>
          <a:ln w="63500" algn="ctr">
            <a:noFill/>
            <a:round/>
            <a:headEnd/>
            <a:tailEnd type="triangle" w="med" len="med"/>
          </a:ln>
        </p:spPr>
        <p:txBody>
          <a:bodyPr/>
          <a:lstStyle/>
          <a:p>
            <a:endParaRPr lang="en-US"/>
          </a:p>
        </p:txBody>
      </p:sp>
      <p:sp>
        <p:nvSpPr>
          <p:cNvPr id="48162" name="Oval 33"/>
          <p:cNvSpPr>
            <a:spLocks noChangeArrowheads="1"/>
          </p:cNvSpPr>
          <p:nvPr/>
        </p:nvSpPr>
        <p:spPr bwMode="auto">
          <a:xfrm>
            <a:off x="6781800" y="4038600"/>
            <a:ext cx="228600" cy="228600"/>
          </a:xfrm>
          <a:prstGeom prst="ellipse">
            <a:avLst/>
          </a:prstGeom>
          <a:solidFill>
            <a:schemeClr val="tx1"/>
          </a:solidFill>
          <a:ln w="63500" algn="ctr">
            <a:noFill/>
            <a:round/>
            <a:headEnd/>
            <a:tailEnd type="triangle" w="med" len="med"/>
          </a:ln>
        </p:spPr>
        <p:txBody>
          <a:bodyPr/>
          <a:lstStyle/>
          <a:p>
            <a:endParaRPr lang="en-US"/>
          </a:p>
        </p:txBody>
      </p:sp>
      <p:sp>
        <p:nvSpPr>
          <p:cNvPr id="48163" name="Oval 34"/>
          <p:cNvSpPr>
            <a:spLocks noChangeArrowheads="1"/>
          </p:cNvSpPr>
          <p:nvPr/>
        </p:nvSpPr>
        <p:spPr bwMode="auto">
          <a:xfrm>
            <a:off x="6934200" y="4572000"/>
            <a:ext cx="228600" cy="228600"/>
          </a:xfrm>
          <a:prstGeom prst="ellipse">
            <a:avLst/>
          </a:prstGeom>
          <a:solidFill>
            <a:schemeClr val="tx1"/>
          </a:solidFill>
          <a:ln w="63500" algn="ctr">
            <a:noFill/>
            <a:round/>
            <a:headEnd/>
            <a:tailEnd type="triangle" w="med" len="med"/>
          </a:ln>
        </p:spPr>
        <p:txBody>
          <a:bodyPr/>
          <a:lstStyle/>
          <a:p>
            <a:endParaRPr lang="en-US"/>
          </a:p>
        </p:txBody>
      </p:sp>
      <p:sp>
        <p:nvSpPr>
          <p:cNvPr id="48164" name="Oval 35"/>
          <p:cNvSpPr>
            <a:spLocks noChangeArrowheads="1"/>
          </p:cNvSpPr>
          <p:nvPr/>
        </p:nvSpPr>
        <p:spPr bwMode="auto">
          <a:xfrm>
            <a:off x="6096000" y="4876800"/>
            <a:ext cx="228600" cy="228600"/>
          </a:xfrm>
          <a:prstGeom prst="ellipse">
            <a:avLst/>
          </a:prstGeom>
          <a:solidFill>
            <a:schemeClr val="tx1"/>
          </a:solidFill>
          <a:ln w="63500" algn="ctr">
            <a:noFill/>
            <a:round/>
            <a:headEnd/>
            <a:tailEnd type="triangle" w="med" len="med"/>
          </a:ln>
        </p:spPr>
        <p:txBody>
          <a:bodyPr/>
          <a:lstStyle/>
          <a:p>
            <a:endParaRPr lang="en-US"/>
          </a:p>
        </p:txBody>
      </p:sp>
      <p:sp>
        <p:nvSpPr>
          <p:cNvPr id="48165" name="Oval 36"/>
          <p:cNvSpPr>
            <a:spLocks noChangeArrowheads="1"/>
          </p:cNvSpPr>
          <p:nvPr/>
        </p:nvSpPr>
        <p:spPr bwMode="auto">
          <a:xfrm>
            <a:off x="7086600" y="4876800"/>
            <a:ext cx="228600" cy="228600"/>
          </a:xfrm>
          <a:prstGeom prst="ellipse">
            <a:avLst/>
          </a:prstGeom>
          <a:solidFill>
            <a:schemeClr val="tx1"/>
          </a:solidFill>
          <a:ln w="63500" algn="ctr">
            <a:noFill/>
            <a:round/>
            <a:headEnd/>
            <a:tailEnd type="triangle" w="med" len="med"/>
          </a:ln>
        </p:spPr>
        <p:txBody>
          <a:bodyPr/>
          <a:lstStyle/>
          <a:p>
            <a:endParaRPr lang="en-US"/>
          </a:p>
        </p:txBody>
      </p:sp>
      <p:sp>
        <p:nvSpPr>
          <p:cNvPr id="48166" name="Title 38"/>
          <p:cNvSpPr>
            <a:spLocks noGrp="1"/>
          </p:cNvSpPr>
          <p:nvPr>
            <p:ph type="title"/>
          </p:nvPr>
        </p:nvSpPr>
        <p:spPr/>
        <p:txBody>
          <a:bodyPr/>
          <a:lstStyle/>
          <a:p>
            <a:r>
              <a:rPr lang="en-US" smtClean="0"/>
              <a:t>Nyquist-Shannon Sampling Theorem</a:t>
            </a:r>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itle 1"/>
          <p:cNvSpPr>
            <a:spLocks noGrp="1"/>
          </p:cNvSpPr>
          <p:nvPr>
            <p:ph type="title"/>
          </p:nvPr>
        </p:nvSpPr>
        <p:spPr/>
        <p:txBody>
          <a:bodyPr/>
          <a:lstStyle/>
          <a:p>
            <a:r>
              <a:rPr lang="en-US" smtClean="0"/>
              <a:t>Anti-aliasing</a:t>
            </a:r>
          </a:p>
        </p:txBody>
      </p:sp>
      <p:sp>
        <p:nvSpPr>
          <p:cNvPr id="3" name="Content Placeholder 2"/>
          <p:cNvSpPr>
            <a:spLocks noGrp="1"/>
          </p:cNvSpPr>
          <p:nvPr>
            <p:ph idx="1"/>
          </p:nvPr>
        </p:nvSpPr>
        <p:spPr/>
        <p:txBody>
          <a:bodyPr/>
          <a:lstStyle/>
          <a:p>
            <a:pPr marL="457200" indent="-457200" eaLnBrk="1" hangingPunct="1">
              <a:buFontTx/>
              <a:buNone/>
              <a:defRPr/>
            </a:pPr>
            <a:endParaRPr lang="en-US" dirty="0" smtClean="0"/>
          </a:p>
          <a:p>
            <a:pPr marL="457200" indent="-457200" eaLnBrk="1" hangingPunct="1">
              <a:buFontTx/>
              <a:buNone/>
              <a:defRPr/>
            </a:pPr>
            <a:r>
              <a:rPr lang="en-US" dirty="0" smtClean="0"/>
              <a:t>Solutions:</a:t>
            </a:r>
          </a:p>
          <a:p>
            <a:pPr marL="457200" indent="-457200" eaLnBrk="1" hangingPunct="1">
              <a:defRPr/>
            </a:pPr>
            <a:r>
              <a:rPr lang="en-US" dirty="0" smtClean="0"/>
              <a:t>Sample more often</a:t>
            </a:r>
          </a:p>
          <a:p>
            <a:pPr marL="457200" indent="-457200" eaLnBrk="1" hangingPunct="1">
              <a:defRPr/>
            </a:pPr>
            <a:endParaRPr lang="en-US" dirty="0" smtClean="0"/>
          </a:p>
          <a:p>
            <a:pPr marL="457200" indent="-457200" eaLnBrk="1" hangingPunct="1">
              <a:defRPr/>
            </a:pPr>
            <a:r>
              <a:rPr lang="en-US" dirty="0" smtClean="0"/>
              <a:t>Get rid of all frequencies that are greater than half the new sampling frequency</a:t>
            </a:r>
          </a:p>
          <a:p>
            <a:pPr marL="838200" lvl="1" indent="-381000" eaLnBrk="1" hangingPunct="1">
              <a:defRPr/>
            </a:pPr>
            <a:r>
              <a:rPr lang="en-US" dirty="0" smtClean="0"/>
              <a:t>Will lose information</a:t>
            </a:r>
          </a:p>
          <a:p>
            <a:pPr marL="838200" lvl="1" indent="-381000" eaLnBrk="1" hangingPunct="1">
              <a:defRPr/>
            </a:pPr>
            <a:r>
              <a:rPr lang="en-US" dirty="0" smtClean="0"/>
              <a:t>But it’s better than aliasing</a:t>
            </a:r>
          </a:p>
          <a:p>
            <a:pPr marL="838200" lvl="1" indent="-381000" eaLnBrk="1" hangingPunct="1">
              <a:defRPr/>
            </a:pPr>
            <a:r>
              <a:rPr lang="en-US" dirty="0" smtClean="0"/>
              <a:t>Apply a smoothing filter</a:t>
            </a:r>
            <a:endParaRPr lang="ru-RU" dirty="0" smtClean="0"/>
          </a:p>
          <a:p>
            <a:pPr>
              <a:buFont typeface="Arial" charset="0"/>
              <a:buNone/>
              <a:defRPr/>
            </a:pPr>
            <a:endParaRPr lang="en-US" dirty="0"/>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itle 1"/>
          <p:cNvSpPr>
            <a:spLocks noGrp="1"/>
          </p:cNvSpPr>
          <p:nvPr>
            <p:ph type="title"/>
          </p:nvPr>
        </p:nvSpPr>
        <p:spPr/>
        <p:txBody>
          <a:bodyPr/>
          <a:lstStyle/>
          <a:p>
            <a:r>
              <a:rPr lang="en-US" smtClean="0"/>
              <a:t>Algorithm for downsampling by factor of 2</a:t>
            </a:r>
          </a:p>
        </p:txBody>
      </p:sp>
      <p:sp>
        <p:nvSpPr>
          <p:cNvPr id="3" name="Content Placeholder 2"/>
          <p:cNvSpPr txBox="1">
            <a:spLocks/>
          </p:cNvSpPr>
          <p:nvPr/>
        </p:nvSpPr>
        <p:spPr>
          <a:xfrm>
            <a:off x="457200" y="990600"/>
            <a:ext cx="8229600" cy="5135563"/>
          </a:xfrm>
          <a:prstGeom prst="rect">
            <a:avLst/>
          </a:prstGeom>
        </p:spPr>
        <p:txBody>
          <a:bodyPr/>
          <a:lstStyle/>
          <a:p>
            <a:pPr marL="514350" indent="-514350" eaLnBrk="0" hangingPunct="0">
              <a:spcBef>
                <a:spcPct val="20000"/>
              </a:spcBef>
              <a:buFont typeface="+mj-lt"/>
              <a:buAutoNum type="arabicPeriod"/>
              <a:defRPr/>
            </a:pPr>
            <a:endParaRPr lang="en-US" sz="2800" dirty="0">
              <a:latin typeface="+mn-lt"/>
              <a:cs typeface="+mn-cs"/>
            </a:endParaRPr>
          </a:p>
          <a:p>
            <a:pPr marL="514350" indent="-514350" eaLnBrk="0" hangingPunct="0">
              <a:spcBef>
                <a:spcPct val="20000"/>
              </a:spcBef>
              <a:buFont typeface="+mj-lt"/>
              <a:buAutoNum type="arabicPeriod"/>
              <a:defRPr/>
            </a:pPr>
            <a:r>
              <a:rPr lang="en-US" sz="2800" dirty="0">
                <a:latin typeface="+mn-lt"/>
                <a:cs typeface="+mn-cs"/>
              </a:rPr>
              <a:t>Start with image(h, w)</a:t>
            </a:r>
          </a:p>
          <a:p>
            <a:pPr marL="514350" indent="-514350" eaLnBrk="0" hangingPunct="0">
              <a:spcBef>
                <a:spcPct val="20000"/>
              </a:spcBef>
              <a:buFont typeface="+mj-lt"/>
              <a:buAutoNum type="arabicPeriod"/>
              <a:defRPr/>
            </a:pPr>
            <a:r>
              <a:rPr lang="en-US" sz="2800" dirty="0">
                <a:latin typeface="+mn-lt"/>
                <a:cs typeface="+mn-cs"/>
              </a:rPr>
              <a:t>Apply low-pass filter</a:t>
            </a:r>
          </a:p>
          <a:p>
            <a:pPr marL="800100" lvl="1" indent="-342900" eaLnBrk="0" hangingPunct="0">
              <a:spcBef>
                <a:spcPct val="20000"/>
              </a:spcBef>
              <a:defRPr/>
            </a:pPr>
            <a:r>
              <a:rPr lang="en-US" sz="2400" dirty="0">
                <a:latin typeface="+mn-lt"/>
                <a:cs typeface="+mn-cs"/>
              </a:rPr>
              <a:t>	</a:t>
            </a:r>
            <a:r>
              <a:rPr lang="en-US" sz="2400" dirty="0" err="1">
                <a:latin typeface="+mn-lt"/>
                <a:cs typeface="+mn-cs"/>
              </a:rPr>
              <a:t>im_blur</a:t>
            </a:r>
            <a:r>
              <a:rPr lang="en-US" sz="2400" dirty="0">
                <a:latin typeface="+mn-lt"/>
                <a:cs typeface="+mn-cs"/>
              </a:rPr>
              <a:t> = </a:t>
            </a:r>
            <a:r>
              <a:rPr lang="en-US" sz="2400" dirty="0" err="1">
                <a:latin typeface="+mn-lt"/>
                <a:cs typeface="+mn-cs"/>
              </a:rPr>
              <a:t>imfilter</a:t>
            </a:r>
            <a:r>
              <a:rPr lang="en-US" sz="2400" dirty="0">
                <a:latin typeface="+mn-lt"/>
                <a:cs typeface="+mn-cs"/>
              </a:rPr>
              <a:t>(image, </a:t>
            </a:r>
            <a:r>
              <a:rPr lang="en-US" sz="2400" dirty="0" err="1">
                <a:latin typeface="+mn-lt"/>
                <a:cs typeface="+mn-cs"/>
              </a:rPr>
              <a:t>fspecial</a:t>
            </a:r>
            <a:r>
              <a:rPr lang="en-US" sz="2400" dirty="0">
                <a:latin typeface="+mn-lt"/>
                <a:cs typeface="+mn-cs"/>
              </a:rPr>
              <a:t>(‘</a:t>
            </a:r>
            <a:r>
              <a:rPr lang="en-US" sz="2400" dirty="0" err="1">
                <a:latin typeface="+mn-lt"/>
                <a:cs typeface="+mn-cs"/>
              </a:rPr>
              <a:t>gaussian</a:t>
            </a:r>
            <a:r>
              <a:rPr lang="en-US" sz="2400" dirty="0">
                <a:latin typeface="+mn-lt"/>
                <a:cs typeface="+mn-cs"/>
              </a:rPr>
              <a:t>’, 7, 1))</a:t>
            </a:r>
          </a:p>
          <a:p>
            <a:pPr marL="514350" indent="-514350" eaLnBrk="0" hangingPunct="0">
              <a:spcBef>
                <a:spcPct val="20000"/>
              </a:spcBef>
              <a:buFont typeface="+mj-lt"/>
              <a:buAutoNum type="arabicPeriod"/>
              <a:defRPr/>
            </a:pPr>
            <a:r>
              <a:rPr lang="en-US" sz="2800" dirty="0">
                <a:latin typeface="+mn-lt"/>
                <a:cs typeface="+mn-cs"/>
              </a:rPr>
              <a:t>Sample every other pixel</a:t>
            </a:r>
          </a:p>
          <a:p>
            <a:pPr marL="800100" lvl="1" indent="-342900" eaLnBrk="0" hangingPunct="0">
              <a:spcBef>
                <a:spcPct val="20000"/>
              </a:spcBef>
              <a:defRPr/>
            </a:pPr>
            <a:r>
              <a:rPr lang="en-US" sz="2400" dirty="0">
                <a:latin typeface="+mn-lt"/>
                <a:cs typeface="+mn-cs"/>
              </a:rPr>
              <a:t>	</a:t>
            </a:r>
            <a:r>
              <a:rPr lang="en-US" sz="2400" dirty="0" err="1">
                <a:latin typeface="+mn-lt"/>
                <a:cs typeface="+mn-cs"/>
              </a:rPr>
              <a:t>im_small</a:t>
            </a:r>
            <a:r>
              <a:rPr lang="en-US" sz="2400" dirty="0">
                <a:latin typeface="+mn-lt"/>
                <a:cs typeface="+mn-cs"/>
              </a:rPr>
              <a:t> = </a:t>
            </a:r>
            <a:r>
              <a:rPr lang="en-US" sz="2400" dirty="0" err="1">
                <a:latin typeface="+mn-lt"/>
                <a:cs typeface="+mn-cs"/>
              </a:rPr>
              <a:t>im_blur</a:t>
            </a:r>
            <a:r>
              <a:rPr lang="en-US" sz="2400" dirty="0">
                <a:latin typeface="+mn-lt"/>
                <a:cs typeface="+mn-cs"/>
              </a:rPr>
              <a:t>(1:2:end, 1:2:end);</a:t>
            </a:r>
          </a:p>
          <a:p>
            <a:pPr marL="342900" indent="-342900" eaLnBrk="0" hangingPunct="0">
              <a:spcBef>
                <a:spcPct val="20000"/>
              </a:spcBef>
              <a:buFont typeface="Arial" charset="0"/>
              <a:buChar char="•"/>
              <a:defRPr/>
            </a:pPr>
            <a:endParaRPr lang="en-US" sz="2800" dirty="0">
              <a:latin typeface="+mn-lt"/>
              <a:cs typeface="+mn-cs"/>
            </a:endParaRPr>
          </a:p>
          <a:p>
            <a:pPr marL="342900" indent="-342900" eaLnBrk="0" hangingPunct="0">
              <a:spcBef>
                <a:spcPct val="20000"/>
              </a:spcBef>
              <a:defRPr/>
            </a:pPr>
            <a:endParaRPr lang="en-US" sz="2800" dirty="0">
              <a:latin typeface="+mn-lt"/>
              <a:cs typeface="+mn-cs"/>
            </a:endParaRP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02" name="Picture 4"/>
          <p:cNvPicPr>
            <a:picLocks noChangeAspect="1" noChangeArrowheads="1"/>
          </p:cNvPicPr>
          <p:nvPr/>
        </p:nvPicPr>
        <p:blipFill>
          <a:blip r:embed="rId2" cstate="print"/>
          <a:srcRect b="43549"/>
          <a:stretch>
            <a:fillRect/>
          </a:stretch>
        </p:blipFill>
        <p:spPr bwMode="auto">
          <a:xfrm>
            <a:off x="152400" y="3810000"/>
            <a:ext cx="8686800" cy="2667000"/>
          </a:xfrm>
          <a:prstGeom prst="rect">
            <a:avLst/>
          </a:prstGeom>
          <a:noFill/>
          <a:ln w="9525">
            <a:noFill/>
            <a:miter lim="800000"/>
            <a:headEnd/>
            <a:tailEnd/>
          </a:ln>
        </p:spPr>
      </p:pic>
      <p:sp>
        <p:nvSpPr>
          <p:cNvPr id="51203" name="Rectangle 8"/>
          <p:cNvSpPr>
            <a:spLocks noGrp="1" noChangeArrowheads="1"/>
          </p:cNvSpPr>
          <p:nvPr>
            <p:ph type="title"/>
          </p:nvPr>
        </p:nvSpPr>
        <p:spPr>
          <a:xfrm>
            <a:off x="685800" y="228600"/>
            <a:ext cx="7772400" cy="1143000"/>
          </a:xfrm>
        </p:spPr>
        <p:txBody>
          <a:bodyPr/>
          <a:lstStyle/>
          <a:p>
            <a:pPr eaLnBrk="1" hangingPunct="1"/>
            <a:r>
              <a:rPr lang="en-US" sz="4800" smtClean="0"/>
              <a:t>Anti-aliasing</a:t>
            </a:r>
            <a:endParaRPr lang="ru-RU" sz="4800" smtClean="0"/>
          </a:p>
        </p:txBody>
      </p:sp>
      <p:pic>
        <p:nvPicPr>
          <p:cNvPr id="51204" name="Picture 14"/>
          <p:cNvPicPr>
            <a:picLocks noChangeAspect="1" noChangeArrowheads="1"/>
          </p:cNvPicPr>
          <p:nvPr/>
        </p:nvPicPr>
        <p:blipFill>
          <a:blip r:embed="rId3" cstate="print"/>
          <a:srcRect b="47307"/>
          <a:stretch>
            <a:fillRect/>
          </a:stretch>
        </p:blipFill>
        <p:spPr bwMode="auto">
          <a:xfrm>
            <a:off x="0" y="1295400"/>
            <a:ext cx="8915400" cy="2376488"/>
          </a:xfrm>
          <a:prstGeom prst="rect">
            <a:avLst/>
          </a:prstGeom>
          <a:noFill/>
          <a:ln w="9525">
            <a:noFill/>
            <a:miter lim="800000"/>
            <a:headEnd/>
            <a:tailEnd/>
          </a:ln>
        </p:spPr>
      </p:pic>
      <p:sp>
        <p:nvSpPr>
          <p:cNvPr id="51205" name="TextBox 4"/>
          <p:cNvSpPr txBox="1">
            <a:spLocks noChangeArrowheads="1"/>
          </p:cNvSpPr>
          <p:nvPr/>
        </p:nvSpPr>
        <p:spPr bwMode="auto">
          <a:xfrm>
            <a:off x="7010400" y="6550025"/>
            <a:ext cx="2133600" cy="307975"/>
          </a:xfrm>
          <a:prstGeom prst="rect">
            <a:avLst/>
          </a:prstGeom>
          <a:noFill/>
          <a:ln w="9525">
            <a:noFill/>
            <a:miter lim="800000"/>
            <a:headEnd/>
            <a:tailEnd/>
          </a:ln>
        </p:spPr>
        <p:txBody>
          <a:bodyPr wrap="none">
            <a:spAutoFit/>
          </a:bodyPr>
          <a:lstStyle/>
          <a:p>
            <a:r>
              <a:rPr lang="en-US" sz="1400"/>
              <a:t>Forsyth and Ponce 2002</a:t>
            </a:r>
          </a:p>
        </p:txBody>
      </p:sp>
    </p:spTree>
  </p:cSld>
  <p:clrMapOvr>
    <a:masterClrMapping/>
  </p:clrMapOvr>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6" name="Picture 2" descr="vg-nn-half"/>
          <p:cNvPicPr>
            <a:picLocks noChangeAspect="1" noChangeArrowheads="1"/>
          </p:cNvPicPr>
          <p:nvPr/>
        </p:nvPicPr>
        <p:blipFill>
          <a:blip r:embed="rId2" cstate="print"/>
          <a:srcRect/>
          <a:stretch>
            <a:fillRect/>
          </a:stretch>
        </p:blipFill>
        <p:spPr bwMode="auto">
          <a:xfrm>
            <a:off x="-228600" y="914400"/>
            <a:ext cx="3181350" cy="4187825"/>
          </a:xfrm>
          <a:prstGeom prst="rect">
            <a:avLst/>
          </a:prstGeom>
          <a:noFill/>
          <a:ln w="9525">
            <a:noFill/>
            <a:miter lim="800000"/>
            <a:headEnd/>
            <a:tailEnd/>
          </a:ln>
        </p:spPr>
      </p:pic>
      <p:pic>
        <p:nvPicPr>
          <p:cNvPr id="52227" name="Picture 3" descr="vg-nn-quarter"/>
          <p:cNvPicPr>
            <a:picLocks noChangeAspect="1" noChangeArrowheads="1"/>
          </p:cNvPicPr>
          <p:nvPr/>
        </p:nvPicPr>
        <p:blipFill>
          <a:blip r:embed="rId3" cstate="print"/>
          <a:srcRect/>
          <a:stretch>
            <a:fillRect/>
          </a:stretch>
        </p:blipFill>
        <p:spPr bwMode="auto">
          <a:xfrm>
            <a:off x="2971800" y="914400"/>
            <a:ext cx="3181350" cy="4200525"/>
          </a:xfrm>
          <a:prstGeom prst="rect">
            <a:avLst/>
          </a:prstGeom>
          <a:noFill/>
          <a:ln w="9525">
            <a:noFill/>
            <a:miter lim="800000"/>
            <a:headEnd/>
            <a:tailEnd/>
          </a:ln>
        </p:spPr>
      </p:pic>
      <p:pic>
        <p:nvPicPr>
          <p:cNvPr id="52228" name="Picture 4" descr="vg-nn-eighth"/>
          <p:cNvPicPr>
            <a:picLocks noChangeAspect="1" noChangeArrowheads="1"/>
          </p:cNvPicPr>
          <p:nvPr/>
        </p:nvPicPr>
        <p:blipFill>
          <a:blip r:embed="rId4" cstate="print"/>
          <a:srcRect/>
          <a:stretch>
            <a:fillRect/>
          </a:stretch>
        </p:blipFill>
        <p:spPr bwMode="auto">
          <a:xfrm>
            <a:off x="6172200" y="900113"/>
            <a:ext cx="3198813" cy="4214812"/>
          </a:xfrm>
          <a:prstGeom prst="rect">
            <a:avLst/>
          </a:prstGeom>
          <a:noFill/>
          <a:ln w="9525">
            <a:noFill/>
            <a:miter lim="800000"/>
            <a:headEnd/>
            <a:tailEnd/>
          </a:ln>
        </p:spPr>
      </p:pic>
      <p:sp>
        <p:nvSpPr>
          <p:cNvPr id="52229" name="Rectangle 5"/>
          <p:cNvSpPr>
            <a:spLocks noGrp="1" noChangeArrowheads="1"/>
          </p:cNvSpPr>
          <p:nvPr>
            <p:ph type="title"/>
          </p:nvPr>
        </p:nvSpPr>
        <p:spPr/>
        <p:txBody>
          <a:bodyPr/>
          <a:lstStyle/>
          <a:p>
            <a:r>
              <a:rPr lang="en-US" smtClean="0"/>
              <a:t>Subsampling without pre-filtering</a:t>
            </a:r>
          </a:p>
        </p:txBody>
      </p:sp>
      <p:sp>
        <p:nvSpPr>
          <p:cNvPr id="52230" name="Text Box 6"/>
          <p:cNvSpPr txBox="1">
            <a:spLocks noChangeArrowheads="1"/>
          </p:cNvSpPr>
          <p:nvPr/>
        </p:nvSpPr>
        <p:spPr bwMode="auto">
          <a:xfrm>
            <a:off x="3733800" y="5105400"/>
            <a:ext cx="1681163" cy="457200"/>
          </a:xfrm>
          <a:prstGeom prst="rect">
            <a:avLst/>
          </a:prstGeom>
          <a:noFill/>
          <a:ln w="9525">
            <a:noFill/>
            <a:miter lim="800000"/>
            <a:headEnd/>
            <a:tailEnd/>
          </a:ln>
        </p:spPr>
        <p:txBody>
          <a:bodyPr wrap="none">
            <a:spAutoFit/>
          </a:bodyPr>
          <a:lstStyle/>
          <a:p>
            <a:r>
              <a:rPr lang="en-US" sz="2400"/>
              <a:t>1/4  </a:t>
            </a:r>
            <a:r>
              <a:rPr lang="en-US" sz="1600"/>
              <a:t>(2x zoom)</a:t>
            </a:r>
          </a:p>
        </p:txBody>
      </p:sp>
      <p:sp>
        <p:nvSpPr>
          <p:cNvPr id="52231" name="Text Box 7"/>
          <p:cNvSpPr txBox="1">
            <a:spLocks noChangeArrowheads="1"/>
          </p:cNvSpPr>
          <p:nvPr/>
        </p:nvSpPr>
        <p:spPr bwMode="auto">
          <a:xfrm>
            <a:off x="6934200" y="5105400"/>
            <a:ext cx="1681163" cy="457200"/>
          </a:xfrm>
          <a:prstGeom prst="rect">
            <a:avLst/>
          </a:prstGeom>
          <a:noFill/>
          <a:ln w="9525">
            <a:noFill/>
            <a:miter lim="800000"/>
            <a:headEnd/>
            <a:tailEnd/>
          </a:ln>
        </p:spPr>
        <p:txBody>
          <a:bodyPr wrap="none">
            <a:spAutoFit/>
          </a:bodyPr>
          <a:lstStyle/>
          <a:p>
            <a:r>
              <a:rPr lang="en-US" sz="2400"/>
              <a:t>1/8  </a:t>
            </a:r>
            <a:r>
              <a:rPr lang="en-US" sz="1600"/>
              <a:t>(4x zoom)</a:t>
            </a:r>
          </a:p>
        </p:txBody>
      </p:sp>
      <p:sp>
        <p:nvSpPr>
          <p:cNvPr id="52232" name="Text Box 8"/>
          <p:cNvSpPr txBox="1">
            <a:spLocks noChangeArrowheads="1"/>
          </p:cNvSpPr>
          <p:nvPr/>
        </p:nvSpPr>
        <p:spPr bwMode="auto">
          <a:xfrm>
            <a:off x="1295400" y="5105400"/>
            <a:ext cx="608013" cy="457200"/>
          </a:xfrm>
          <a:prstGeom prst="rect">
            <a:avLst/>
          </a:prstGeom>
          <a:noFill/>
          <a:ln w="9525">
            <a:noFill/>
            <a:miter lim="800000"/>
            <a:headEnd/>
            <a:tailEnd/>
          </a:ln>
        </p:spPr>
        <p:txBody>
          <a:bodyPr wrap="none">
            <a:spAutoFit/>
          </a:bodyPr>
          <a:lstStyle/>
          <a:p>
            <a:r>
              <a:rPr lang="en-US" sz="2400"/>
              <a:t>1/2</a:t>
            </a:r>
          </a:p>
        </p:txBody>
      </p:sp>
      <p:sp>
        <p:nvSpPr>
          <p:cNvPr id="52233" name="Text Box 9"/>
          <p:cNvSpPr txBox="1">
            <a:spLocks noChangeArrowheads="1"/>
          </p:cNvSpPr>
          <p:nvPr/>
        </p:nvSpPr>
        <p:spPr bwMode="auto">
          <a:xfrm>
            <a:off x="6705600" y="6477000"/>
            <a:ext cx="2374900" cy="274638"/>
          </a:xfrm>
          <a:prstGeom prst="rect">
            <a:avLst/>
          </a:prstGeom>
          <a:solidFill>
            <a:schemeClr val="bg1"/>
          </a:solidFill>
          <a:ln w="9525">
            <a:noFill/>
            <a:miter lim="800000"/>
            <a:headEnd/>
            <a:tailEnd/>
          </a:ln>
        </p:spPr>
        <p:txBody>
          <a:bodyPr>
            <a:spAutoFit/>
          </a:bodyPr>
          <a:lstStyle/>
          <a:p>
            <a:r>
              <a:rPr lang="en-US" sz="1200"/>
              <a:t>Slide by Steve Seitz</a:t>
            </a:r>
          </a:p>
        </p:txBody>
      </p:sp>
    </p:spTree>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33400"/>
            <a:ext cx="8229600" cy="5135563"/>
          </a:xfrm>
        </p:spPr>
        <p:txBody>
          <a:bodyPr/>
          <a:lstStyle/>
          <a:p>
            <a:pPr marL="0">
              <a:buFont typeface="Arial" charset="0"/>
              <a:buNone/>
              <a:defRPr/>
            </a:pPr>
            <a:r>
              <a:rPr lang="en-US" b="1" dirty="0" smtClean="0">
                <a:solidFill>
                  <a:schemeClr val="tx2">
                    <a:lumMod val="75000"/>
                  </a:schemeClr>
                </a:solidFill>
              </a:rPr>
              <a:t>Why does the Gaussian give a nice smooth image, but the square filter give edgy artifacts?</a:t>
            </a:r>
            <a:endParaRPr lang="en-US" b="1" dirty="0">
              <a:solidFill>
                <a:schemeClr val="tx2">
                  <a:lumMod val="75000"/>
                </a:schemeClr>
              </a:solidFill>
            </a:endParaRPr>
          </a:p>
        </p:txBody>
      </p:sp>
      <p:pic>
        <p:nvPicPr>
          <p:cNvPr id="12291" name="Picture 4"/>
          <p:cNvPicPr>
            <a:picLocks noChangeAspect="1" noChangeArrowheads="1"/>
          </p:cNvPicPr>
          <p:nvPr/>
        </p:nvPicPr>
        <p:blipFill>
          <a:blip r:embed="rId3" cstate="print"/>
          <a:srcRect/>
          <a:stretch>
            <a:fillRect/>
          </a:stretch>
        </p:blipFill>
        <p:spPr bwMode="auto">
          <a:xfrm>
            <a:off x="4648200" y="2362200"/>
            <a:ext cx="4495800" cy="4495800"/>
          </a:xfrm>
          <a:prstGeom prst="rect">
            <a:avLst/>
          </a:prstGeom>
          <a:noFill/>
          <a:ln w="9525">
            <a:noFill/>
            <a:miter lim="800000"/>
            <a:headEnd/>
            <a:tailEnd/>
          </a:ln>
        </p:spPr>
      </p:pic>
      <p:pic>
        <p:nvPicPr>
          <p:cNvPr id="12292" name="Picture 5"/>
          <p:cNvPicPr>
            <a:picLocks noChangeAspect="1" noChangeArrowheads="1"/>
          </p:cNvPicPr>
          <p:nvPr/>
        </p:nvPicPr>
        <p:blipFill>
          <a:blip r:embed="rId4" cstate="print"/>
          <a:srcRect/>
          <a:stretch>
            <a:fillRect/>
          </a:stretch>
        </p:blipFill>
        <p:spPr bwMode="auto">
          <a:xfrm>
            <a:off x="6781800" y="1981200"/>
            <a:ext cx="317500" cy="317500"/>
          </a:xfrm>
          <a:prstGeom prst="rect">
            <a:avLst/>
          </a:prstGeom>
          <a:noFill/>
          <a:ln w="9525">
            <a:noFill/>
            <a:miter lim="800000"/>
            <a:headEnd/>
            <a:tailEnd/>
          </a:ln>
        </p:spPr>
      </p:pic>
      <p:pic>
        <p:nvPicPr>
          <p:cNvPr id="12293" name="Picture 4"/>
          <p:cNvPicPr>
            <a:picLocks noChangeAspect="1" noChangeArrowheads="1"/>
          </p:cNvPicPr>
          <p:nvPr/>
        </p:nvPicPr>
        <p:blipFill>
          <a:blip r:embed="rId5" cstate="print"/>
          <a:srcRect/>
          <a:stretch>
            <a:fillRect/>
          </a:stretch>
        </p:blipFill>
        <p:spPr bwMode="auto">
          <a:xfrm>
            <a:off x="0" y="2362200"/>
            <a:ext cx="4495800" cy="4495800"/>
          </a:xfrm>
          <a:prstGeom prst="rect">
            <a:avLst/>
          </a:prstGeom>
          <a:noFill/>
          <a:ln w="9525">
            <a:noFill/>
            <a:miter lim="800000"/>
            <a:headEnd/>
            <a:tailEnd/>
          </a:ln>
        </p:spPr>
      </p:pic>
      <p:pic>
        <p:nvPicPr>
          <p:cNvPr id="12294" name="Picture 5"/>
          <p:cNvPicPr>
            <a:picLocks noChangeAspect="1" noChangeArrowheads="1"/>
          </p:cNvPicPr>
          <p:nvPr/>
        </p:nvPicPr>
        <p:blipFill>
          <a:blip r:embed="rId6" cstate="print"/>
          <a:srcRect/>
          <a:stretch>
            <a:fillRect/>
          </a:stretch>
        </p:blipFill>
        <p:spPr bwMode="auto">
          <a:xfrm>
            <a:off x="2057400" y="1981200"/>
            <a:ext cx="317500" cy="317500"/>
          </a:xfrm>
          <a:prstGeom prst="rect">
            <a:avLst/>
          </a:prstGeom>
          <a:noFill/>
          <a:ln w="9525">
            <a:noFill/>
            <a:miter lim="800000"/>
            <a:headEnd/>
            <a:tailEnd/>
          </a:ln>
        </p:spPr>
      </p:pic>
      <p:sp>
        <p:nvSpPr>
          <p:cNvPr id="12295" name="TextBox 7"/>
          <p:cNvSpPr txBox="1">
            <a:spLocks noChangeArrowheads="1"/>
          </p:cNvSpPr>
          <p:nvPr/>
        </p:nvSpPr>
        <p:spPr bwMode="auto">
          <a:xfrm>
            <a:off x="0" y="1981200"/>
            <a:ext cx="1158875" cy="369888"/>
          </a:xfrm>
          <a:prstGeom prst="rect">
            <a:avLst/>
          </a:prstGeom>
          <a:noFill/>
          <a:ln w="9525">
            <a:noFill/>
            <a:miter lim="800000"/>
            <a:headEnd/>
            <a:tailEnd/>
          </a:ln>
        </p:spPr>
        <p:txBody>
          <a:bodyPr wrap="none">
            <a:spAutoFit/>
          </a:bodyPr>
          <a:lstStyle/>
          <a:p>
            <a:r>
              <a:rPr lang="en-US"/>
              <a:t>Gaussian</a:t>
            </a:r>
          </a:p>
        </p:txBody>
      </p:sp>
      <p:sp>
        <p:nvSpPr>
          <p:cNvPr id="12296" name="TextBox 8"/>
          <p:cNvSpPr txBox="1">
            <a:spLocks noChangeArrowheads="1"/>
          </p:cNvSpPr>
          <p:nvPr/>
        </p:nvSpPr>
        <p:spPr bwMode="auto">
          <a:xfrm>
            <a:off x="4648200" y="1981200"/>
            <a:ext cx="1082675" cy="369888"/>
          </a:xfrm>
          <a:prstGeom prst="rect">
            <a:avLst/>
          </a:prstGeom>
          <a:noFill/>
          <a:ln w="9525">
            <a:noFill/>
            <a:miter lim="800000"/>
            <a:headEnd/>
            <a:tailEnd/>
          </a:ln>
        </p:spPr>
        <p:txBody>
          <a:bodyPr wrap="none">
            <a:spAutoFit/>
          </a:bodyPr>
          <a:lstStyle/>
          <a:p>
            <a:r>
              <a:rPr lang="en-US"/>
              <a:t>Box filter</a:t>
            </a: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50" name="Picture 2" descr="vg-gauss-eighth"/>
          <p:cNvPicPr>
            <a:picLocks noChangeAspect="1" noChangeArrowheads="1"/>
          </p:cNvPicPr>
          <p:nvPr/>
        </p:nvPicPr>
        <p:blipFill>
          <a:blip r:embed="rId2" cstate="print"/>
          <a:srcRect/>
          <a:stretch>
            <a:fillRect/>
          </a:stretch>
        </p:blipFill>
        <p:spPr bwMode="auto">
          <a:xfrm>
            <a:off x="6248400" y="914400"/>
            <a:ext cx="3154363" cy="4157663"/>
          </a:xfrm>
          <a:prstGeom prst="rect">
            <a:avLst/>
          </a:prstGeom>
          <a:noFill/>
          <a:ln w="9525">
            <a:noFill/>
            <a:miter lim="800000"/>
            <a:headEnd/>
            <a:tailEnd/>
          </a:ln>
        </p:spPr>
      </p:pic>
      <p:pic>
        <p:nvPicPr>
          <p:cNvPr id="53251" name="Picture 3" descr="vg-gauss-quarter"/>
          <p:cNvPicPr>
            <a:picLocks noChangeAspect="1" noChangeArrowheads="1"/>
          </p:cNvPicPr>
          <p:nvPr/>
        </p:nvPicPr>
        <p:blipFill>
          <a:blip r:embed="rId3" cstate="print"/>
          <a:srcRect/>
          <a:stretch>
            <a:fillRect/>
          </a:stretch>
        </p:blipFill>
        <p:spPr bwMode="auto">
          <a:xfrm>
            <a:off x="3046413" y="914400"/>
            <a:ext cx="3125787" cy="4127500"/>
          </a:xfrm>
          <a:prstGeom prst="rect">
            <a:avLst/>
          </a:prstGeom>
          <a:noFill/>
          <a:ln w="9525">
            <a:noFill/>
            <a:miter lim="800000"/>
            <a:headEnd/>
            <a:tailEnd/>
          </a:ln>
        </p:spPr>
      </p:pic>
      <p:pic>
        <p:nvPicPr>
          <p:cNvPr id="53252" name="Picture 4" descr="vg-gauss-half"/>
          <p:cNvPicPr>
            <a:picLocks noChangeAspect="1" noChangeArrowheads="1"/>
          </p:cNvPicPr>
          <p:nvPr/>
        </p:nvPicPr>
        <p:blipFill>
          <a:blip r:embed="rId4" cstate="print"/>
          <a:srcRect/>
          <a:stretch>
            <a:fillRect/>
          </a:stretch>
        </p:blipFill>
        <p:spPr bwMode="auto">
          <a:xfrm>
            <a:off x="-152400" y="914400"/>
            <a:ext cx="3132138" cy="4121150"/>
          </a:xfrm>
          <a:prstGeom prst="rect">
            <a:avLst/>
          </a:prstGeom>
          <a:noFill/>
          <a:ln w="9525">
            <a:noFill/>
            <a:miter lim="800000"/>
            <a:headEnd/>
            <a:tailEnd/>
          </a:ln>
        </p:spPr>
      </p:pic>
      <p:sp>
        <p:nvSpPr>
          <p:cNvPr id="53253" name="Rectangle 5"/>
          <p:cNvSpPr>
            <a:spLocks noGrp="1" noChangeArrowheads="1"/>
          </p:cNvSpPr>
          <p:nvPr>
            <p:ph type="title"/>
          </p:nvPr>
        </p:nvSpPr>
        <p:spPr>
          <a:xfrm>
            <a:off x="685800" y="76200"/>
            <a:ext cx="7924800" cy="838200"/>
          </a:xfrm>
        </p:spPr>
        <p:txBody>
          <a:bodyPr/>
          <a:lstStyle/>
          <a:p>
            <a:r>
              <a:rPr lang="en-US" smtClean="0"/>
              <a:t>Subsampling with Gaussian pre-filtering</a:t>
            </a:r>
          </a:p>
        </p:txBody>
      </p:sp>
      <p:sp>
        <p:nvSpPr>
          <p:cNvPr id="53254" name="Text Box 6"/>
          <p:cNvSpPr txBox="1">
            <a:spLocks noChangeArrowheads="1"/>
          </p:cNvSpPr>
          <p:nvPr/>
        </p:nvSpPr>
        <p:spPr bwMode="auto">
          <a:xfrm>
            <a:off x="4267200" y="5105400"/>
            <a:ext cx="1012825" cy="457200"/>
          </a:xfrm>
          <a:prstGeom prst="rect">
            <a:avLst/>
          </a:prstGeom>
          <a:noFill/>
          <a:ln w="9525">
            <a:noFill/>
            <a:miter lim="800000"/>
            <a:headEnd/>
            <a:tailEnd/>
          </a:ln>
        </p:spPr>
        <p:txBody>
          <a:bodyPr wrap="none">
            <a:spAutoFit/>
          </a:bodyPr>
          <a:lstStyle/>
          <a:p>
            <a:r>
              <a:rPr lang="en-US" sz="2400"/>
              <a:t>G 1/4 </a:t>
            </a:r>
          </a:p>
        </p:txBody>
      </p:sp>
      <p:sp>
        <p:nvSpPr>
          <p:cNvPr id="53255" name="Text Box 7"/>
          <p:cNvSpPr txBox="1">
            <a:spLocks noChangeArrowheads="1"/>
          </p:cNvSpPr>
          <p:nvPr/>
        </p:nvSpPr>
        <p:spPr bwMode="auto">
          <a:xfrm>
            <a:off x="7377113" y="5105400"/>
            <a:ext cx="928687" cy="457200"/>
          </a:xfrm>
          <a:prstGeom prst="rect">
            <a:avLst/>
          </a:prstGeom>
          <a:noFill/>
          <a:ln w="9525">
            <a:noFill/>
            <a:miter lim="800000"/>
            <a:headEnd/>
            <a:tailEnd/>
          </a:ln>
        </p:spPr>
        <p:txBody>
          <a:bodyPr wrap="none">
            <a:spAutoFit/>
          </a:bodyPr>
          <a:lstStyle/>
          <a:p>
            <a:r>
              <a:rPr lang="en-US" sz="2400"/>
              <a:t>G 1/8</a:t>
            </a:r>
          </a:p>
        </p:txBody>
      </p:sp>
      <p:sp>
        <p:nvSpPr>
          <p:cNvPr id="53256" name="Text Box 8"/>
          <p:cNvSpPr txBox="1">
            <a:spLocks noChangeArrowheads="1"/>
          </p:cNvSpPr>
          <p:nvPr/>
        </p:nvSpPr>
        <p:spPr bwMode="auto">
          <a:xfrm>
            <a:off x="533400" y="5105400"/>
            <a:ext cx="1981200" cy="457200"/>
          </a:xfrm>
          <a:prstGeom prst="rect">
            <a:avLst/>
          </a:prstGeom>
          <a:noFill/>
          <a:ln w="9525">
            <a:noFill/>
            <a:miter lim="800000"/>
            <a:headEnd/>
            <a:tailEnd/>
          </a:ln>
        </p:spPr>
        <p:txBody>
          <a:bodyPr wrap="none">
            <a:spAutoFit/>
          </a:bodyPr>
          <a:lstStyle/>
          <a:p>
            <a:r>
              <a:rPr lang="en-US" sz="2400"/>
              <a:t>Gaussian 1/2</a:t>
            </a:r>
          </a:p>
        </p:txBody>
      </p:sp>
      <p:sp>
        <p:nvSpPr>
          <p:cNvPr id="53257" name="Text Box 10"/>
          <p:cNvSpPr txBox="1">
            <a:spLocks noChangeArrowheads="1"/>
          </p:cNvSpPr>
          <p:nvPr/>
        </p:nvSpPr>
        <p:spPr bwMode="auto">
          <a:xfrm>
            <a:off x="6705600" y="6477000"/>
            <a:ext cx="2374900" cy="274638"/>
          </a:xfrm>
          <a:prstGeom prst="rect">
            <a:avLst/>
          </a:prstGeom>
          <a:solidFill>
            <a:schemeClr val="bg1"/>
          </a:solidFill>
          <a:ln w="9525">
            <a:noFill/>
            <a:miter lim="800000"/>
            <a:headEnd/>
            <a:tailEnd/>
          </a:ln>
        </p:spPr>
        <p:txBody>
          <a:bodyPr>
            <a:spAutoFit/>
          </a:bodyPr>
          <a:lstStyle/>
          <a:p>
            <a:r>
              <a:rPr lang="en-US" sz="1200"/>
              <a:t>Slide by Steve Seitz</a:t>
            </a:r>
          </a:p>
        </p:txBody>
      </p:sp>
    </p:spTree>
  </p:cSld>
  <p:clrMapOvr>
    <a:masterClrMapping/>
  </p:clrMapOvr>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685800"/>
            <a:ext cx="8229600" cy="4906963"/>
          </a:xfrm>
        </p:spPr>
        <p:txBody>
          <a:bodyPr/>
          <a:lstStyle/>
          <a:p>
            <a:pPr marL="0">
              <a:buFont typeface="Arial" charset="0"/>
              <a:buNone/>
              <a:defRPr/>
            </a:pPr>
            <a:r>
              <a:rPr lang="en-US" b="1" dirty="0" smtClean="0">
                <a:solidFill>
                  <a:schemeClr val="tx2">
                    <a:lumMod val="75000"/>
                  </a:schemeClr>
                </a:solidFill>
              </a:rPr>
              <a:t>Why does a lower resolution image still make sense to us?  What do we lose?</a:t>
            </a:r>
            <a:endParaRPr lang="en-US" b="1" dirty="0">
              <a:solidFill>
                <a:schemeClr val="tx2">
                  <a:lumMod val="75000"/>
                </a:schemeClr>
              </a:solidFill>
            </a:endParaRPr>
          </a:p>
        </p:txBody>
      </p:sp>
      <p:sp>
        <p:nvSpPr>
          <p:cNvPr id="17" name="Right Arrow 16"/>
          <p:cNvSpPr/>
          <p:nvPr/>
        </p:nvSpPr>
        <p:spPr>
          <a:xfrm>
            <a:off x="5486400" y="4191000"/>
            <a:ext cx="609600" cy="381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54276" name="TextBox 18"/>
          <p:cNvSpPr txBox="1">
            <a:spLocks noChangeArrowheads="1"/>
          </p:cNvSpPr>
          <p:nvPr/>
        </p:nvSpPr>
        <p:spPr bwMode="auto">
          <a:xfrm>
            <a:off x="4422775" y="6550025"/>
            <a:ext cx="4721225" cy="307975"/>
          </a:xfrm>
          <a:prstGeom prst="rect">
            <a:avLst/>
          </a:prstGeom>
          <a:noFill/>
          <a:ln w="9525">
            <a:noFill/>
            <a:miter lim="800000"/>
            <a:headEnd/>
            <a:tailEnd/>
          </a:ln>
        </p:spPr>
        <p:txBody>
          <a:bodyPr wrap="none">
            <a:spAutoFit/>
          </a:bodyPr>
          <a:lstStyle/>
          <a:p>
            <a:r>
              <a:rPr lang="en-US" sz="1400"/>
              <a:t>Image: </a:t>
            </a:r>
            <a:r>
              <a:rPr lang="en-US" sz="1400">
                <a:hlinkClick r:id="rId2"/>
              </a:rPr>
              <a:t>http://www.flickr.com/photos/igorms/136916757/ </a:t>
            </a:r>
            <a:endParaRPr lang="en-US" sz="1400"/>
          </a:p>
        </p:txBody>
      </p:sp>
      <p:pic>
        <p:nvPicPr>
          <p:cNvPr id="54277" name="Picture 4" descr="http://farm1.static.flickr.com/47/136916757_8237b4a9fb.jpg"/>
          <p:cNvPicPr>
            <a:picLocks noChangeAspect="1" noChangeArrowheads="1"/>
          </p:cNvPicPr>
          <p:nvPr/>
        </p:nvPicPr>
        <p:blipFill>
          <a:blip r:embed="rId3" cstate="print"/>
          <a:srcRect/>
          <a:stretch>
            <a:fillRect/>
          </a:stretch>
        </p:blipFill>
        <p:spPr bwMode="auto">
          <a:xfrm>
            <a:off x="457200" y="2667000"/>
            <a:ext cx="4762500" cy="3162300"/>
          </a:xfrm>
          <a:prstGeom prst="rect">
            <a:avLst/>
          </a:prstGeom>
          <a:noFill/>
          <a:ln w="9525">
            <a:noFill/>
            <a:miter lim="800000"/>
            <a:headEnd/>
            <a:tailEnd/>
          </a:ln>
        </p:spPr>
      </p:pic>
      <p:pic>
        <p:nvPicPr>
          <p:cNvPr id="54278" name="Picture 4" descr="http://farm1.static.flickr.com/47/136916757_8237b4a9fb.jpg"/>
          <p:cNvPicPr>
            <a:picLocks noChangeAspect="1" noChangeArrowheads="1"/>
          </p:cNvPicPr>
          <p:nvPr/>
        </p:nvPicPr>
        <p:blipFill>
          <a:blip r:embed="rId4" cstate="print"/>
          <a:srcRect/>
          <a:stretch>
            <a:fillRect/>
          </a:stretch>
        </p:blipFill>
        <p:spPr bwMode="auto">
          <a:xfrm>
            <a:off x="6400800" y="3657600"/>
            <a:ext cx="2008188" cy="13335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533400"/>
            <a:ext cx="8229600" cy="4983163"/>
          </a:xfrm>
        </p:spPr>
        <p:txBody>
          <a:bodyPr/>
          <a:lstStyle/>
          <a:p>
            <a:pPr marL="0">
              <a:buFont typeface="Arial" charset="0"/>
              <a:buNone/>
              <a:defRPr/>
            </a:pPr>
            <a:r>
              <a:rPr lang="en-US" b="1" dirty="0" smtClean="0">
                <a:solidFill>
                  <a:schemeClr val="tx2">
                    <a:lumMod val="75000"/>
                  </a:schemeClr>
                </a:solidFill>
              </a:rPr>
              <a:t>Why do we get different, distance-dependent interpretations of hybrid images?</a:t>
            </a:r>
            <a:endParaRPr lang="en-US" b="1" dirty="0">
              <a:solidFill>
                <a:schemeClr val="tx2">
                  <a:lumMod val="75000"/>
                </a:schemeClr>
              </a:solidFill>
            </a:endParaRPr>
          </a:p>
        </p:txBody>
      </p:sp>
      <p:pic>
        <p:nvPicPr>
          <p:cNvPr id="55299" name="Picture 2" descr="C:\Users\Hoiem\Documents\Classes\Computational Photography - Fall 2010\projects\hybrid\teaser.jpg"/>
          <p:cNvPicPr>
            <a:picLocks noChangeAspect="1" noChangeArrowheads="1"/>
          </p:cNvPicPr>
          <p:nvPr/>
        </p:nvPicPr>
        <p:blipFill>
          <a:blip r:embed="rId2" cstate="print"/>
          <a:srcRect l="40038"/>
          <a:stretch>
            <a:fillRect/>
          </a:stretch>
        </p:blipFill>
        <p:spPr bwMode="auto">
          <a:xfrm>
            <a:off x="381000" y="2133600"/>
            <a:ext cx="4108450" cy="4505325"/>
          </a:xfrm>
          <a:prstGeom prst="rect">
            <a:avLst/>
          </a:prstGeom>
          <a:noFill/>
          <a:ln w="9525">
            <a:noFill/>
            <a:miter lim="800000"/>
            <a:headEnd/>
            <a:tailEnd/>
          </a:ln>
        </p:spPr>
      </p:pic>
      <p:pic>
        <p:nvPicPr>
          <p:cNvPr id="55300" name="Picture 2" descr="C:\Users\Hoiem\Documents\Classes\Computational Photography - Fall 2010\projects\hybrid\teaser.jpg"/>
          <p:cNvPicPr>
            <a:picLocks noChangeAspect="1" noChangeArrowheads="1"/>
          </p:cNvPicPr>
          <p:nvPr/>
        </p:nvPicPr>
        <p:blipFill>
          <a:blip r:embed="rId2" cstate="print"/>
          <a:srcRect t="3383" r="74422" b="49260"/>
          <a:stretch>
            <a:fillRect/>
          </a:stretch>
        </p:blipFill>
        <p:spPr bwMode="auto">
          <a:xfrm>
            <a:off x="6553200" y="1981200"/>
            <a:ext cx="1690688" cy="2057400"/>
          </a:xfrm>
          <a:prstGeom prst="rect">
            <a:avLst/>
          </a:prstGeom>
          <a:noFill/>
          <a:ln w="9525">
            <a:noFill/>
            <a:miter lim="800000"/>
            <a:headEnd/>
            <a:tailEnd/>
          </a:ln>
        </p:spPr>
      </p:pic>
      <p:pic>
        <p:nvPicPr>
          <p:cNvPr id="55301" name="Picture 2" descr="C:\Users\Hoiem\Documents\Classes\Computational Photography - Fall 2010\projects\hybrid\teaser.jpg"/>
          <p:cNvPicPr>
            <a:picLocks noChangeAspect="1" noChangeArrowheads="1"/>
          </p:cNvPicPr>
          <p:nvPr/>
        </p:nvPicPr>
        <p:blipFill>
          <a:blip r:embed="rId2" cstate="print"/>
          <a:srcRect t="54123" r="74422" b="3593"/>
          <a:stretch>
            <a:fillRect/>
          </a:stretch>
        </p:blipFill>
        <p:spPr bwMode="auto">
          <a:xfrm>
            <a:off x="6629400" y="4800600"/>
            <a:ext cx="1524000" cy="1655763"/>
          </a:xfrm>
          <a:prstGeom prst="rect">
            <a:avLst/>
          </a:prstGeom>
          <a:noFill/>
          <a:ln w="9525">
            <a:noFill/>
            <a:miter lim="800000"/>
            <a:headEnd/>
            <a:tailEnd/>
          </a:ln>
        </p:spPr>
      </p:pic>
      <p:sp>
        <p:nvSpPr>
          <p:cNvPr id="55302" name="TextBox 12"/>
          <p:cNvSpPr txBox="1">
            <a:spLocks noChangeArrowheads="1"/>
          </p:cNvSpPr>
          <p:nvPr/>
        </p:nvSpPr>
        <p:spPr bwMode="auto">
          <a:xfrm>
            <a:off x="5181600" y="3962400"/>
            <a:ext cx="434975" cy="584200"/>
          </a:xfrm>
          <a:prstGeom prst="rect">
            <a:avLst/>
          </a:prstGeom>
          <a:noFill/>
          <a:ln w="9525">
            <a:noFill/>
            <a:miter lim="800000"/>
            <a:headEnd/>
            <a:tailEnd/>
          </a:ln>
        </p:spPr>
        <p:txBody>
          <a:bodyPr wrap="none">
            <a:spAutoFit/>
          </a:bodyPr>
          <a:lstStyle/>
          <a:p>
            <a:r>
              <a:rPr lang="en-US" sz="3200" b="1"/>
              <a:t>?</a:t>
            </a:r>
          </a:p>
        </p:txBody>
      </p:sp>
      <p:cxnSp>
        <p:nvCxnSpPr>
          <p:cNvPr id="15" name="Straight Arrow Connector 14"/>
          <p:cNvCxnSpPr/>
          <p:nvPr/>
        </p:nvCxnSpPr>
        <p:spPr>
          <a:xfrm flipV="1">
            <a:off x="4648200" y="3276600"/>
            <a:ext cx="1752600" cy="91440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4724400" y="4343400"/>
            <a:ext cx="1828800" cy="83820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US" smtClean="0"/>
              <a:t>Application: Hybrid Images</a:t>
            </a:r>
          </a:p>
        </p:txBody>
      </p:sp>
      <p:sp>
        <p:nvSpPr>
          <p:cNvPr id="43011" name="Content Placeholder 2"/>
          <p:cNvSpPr>
            <a:spLocks noGrp="1"/>
          </p:cNvSpPr>
          <p:nvPr>
            <p:ph idx="1"/>
          </p:nvPr>
        </p:nvSpPr>
        <p:spPr>
          <a:xfrm>
            <a:off x="533400" y="5791200"/>
            <a:ext cx="7772400" cy="914400"/>
          </a:xfrm>
        </p:spPr>
        <p:txBody>
          <a:bodyPr>
            <a:normAutofit fontScale="92500" lnSpcReduction="10000"/>
          </a:bodyPr>
          <a:lstStyle/>
          <a:p>
            <a:pPr algn="ctr">
              <a:defRPr/>
            </a:pPr>
            <a:r>
              <a:rPr lang="en-US" smtClean="0"/>
              <a:t>A. Oliva, A. Torralba, P.G. Schyns, </a:t>
            </a:r>
            <a:br>
              <a:rPr lang="en-US" smtClean="0"/>
            </a:br>
            <a:r>
              <a:rPr lang="en-US" smtClean="0">
                <a:hlinkClick r:id="rId3"/>
              </a:rPr>
              <a:t>“Hybrid Images,”</a:t>
            </a:r>
            <a:r>
              <a:rPr lang="en-US" smtClean="0"/>
              <a:t> SIGGRAPH 2006</a:t>
            </a:r>
          </a:p>
        </p:txBody>
      </p:sp>
      <p:pic>
        <p:nvPicPr>
          <p:cNvPr id="13316" name="Picture 2"/>
          <p:cNvPicPr>
            <a:picLocks noChangeAspect="1" noChangeArrowheads="1"/>
          </p:cNvPicPr>
          <p:nvPr/>
        </p:nvPicPr>
        <p:blipFill>
          <a:blip r:embed="rId4" cstate="print"/>
          <a:srcRect/>
          <a:stretch>
            <a:fillRect/>
          </a:stretch>
        </p:blipFill>
        <p:spPr bwMode="auto">
          <a:xfrm>
            <a:off x="304800" y="2286000"/>
            <a:ext cx="8480425" cy="2133600"/>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990600"/>
            <a:ext cx="8458200" cy="2209800"/>
          </a:xfrm>
        </p:spPr>
        <p:txBody>
          <a:bodyPr/>
          <a:lstStyle/>
          <a:p>
            <a:r>
              <a:rPr lang="en-US" sz="2100" smtClean="0"/>
              <a:t>Early processing in humans filters for various orientations and scales of frequency</a:t>
            </a:r>
          </a:p>
          <a:p>
            <a:r>
              <a:rPr lang="en-US" sz="2100" smtClean="0"/>
              <a:t>Perceptual cues in the mid-high frequencies dominate perception</a:t>
            </a:r>
          </a:p>
          <a:p>
            <a:r>
              <a:rPr lang="en-US" sz="2100" smtClean="0"/>
              <a:t>When we see an image from far away, we are effectively subsampling it</a:t>
            </a:r>
          </a:p>
        </p:txBody>
      </p:sp>
      <p:pic>
        <p:nvPicPr>
          <p:cNvPr id="56323" name="Picture 2" descr="http://www.mathworks.co.kr/matlabcentral/fx_files/23253/1/gabor.png"/>
          <p:cNvPicPr>
            <a:picLocks noChangeAspect="1" noChangeArrowheads="1"/>
          </p:cNvPicPr>
          <p:nvPr/>
        </p:nvPicPr>
        <p:blipFill>
          <a:blip r:embed="rId2" cstate="print"/>
          <a:srcRect/>
          <a:stretch>
            <a:fillRect/>
          </a:stretch>
        </p:blipFill>
        <p:spPr bwMode="auto">
          <a:xfrm>
            <a:off x="1295400" y="3276600"/>
            <a:ext cx="6121400" cy="3124200"/>
          </a:xfrm>
          <a:prstGeom prst="rect">
            <a:avLst/>
          </a:prstGeom>
          <a:noFill/>
          <a:ln w="9525">
            <a:noFill/>
            <a:miter lim="800000"/>
            <a:headEnd/>
            <a:tailEnd/>
          </a:ln>
        </p:spPr>
      </p:pic>
      <p:sp>
        <p:nvSpPr>
          <p:cNvPr id="56324" name="TextBox 5"/>
          <p:cNvSpPr txBox="1">
            <a:spLocks noChangeArrowheads="1"/>
          </p:cNvSpPr>
          <p:nvPr/>
        </p:nvSpPr>
        <p:spPr bwMode="auto">
          <a:xfrm>
            <a:off x="1447800" y="6248400"/>
            <a:ext cx="5976938" cy="369888"/>
          </a:xfrm>
          <a:prstGeom prst="rect">
            <a:avLst/>
          </a:prstGeom>
          <a:noFill/>
          <a:ln w="9525">
            <a:noFill/>
            <a:miter lim="800000"/>
            <a:headEnd/>
            <a:tailEnd/>
          </a:ln>
        </p:spPr>
        <p:txBody>
          <a:bodyPr wrap="none">
            <a:spAutoFit/>
          </a:bodyPr>
          <a:lstStyle/>
          <a:p>
            <a:r>
              <a:rPr lang="en-US"/>
              <a:t>Early Visual Processing: Multi-scale edge and blob filters</a:t>
            </a:r>
          </a:p>
        </p:txBody>
      </p:sp>
      <p:sp>
        <p:nvSpPr>
          <p:cNvPr id="56325" name="Title 6"/>
          <p:cNvSpPr>
            <a:spLocks noGrp="1"/>
          </p:cNvSpPr>
          <p:nvPr>
            <p:ph type="title"/>
          </p:nvPr>
        </p:nvSpPr>
        <p:spPr/>
        <p:txBody>
          <a:bodyPr/>
          <a:lstStyle/>
          <a:p>
            <a:r>
              <a:rPr lang="en-US" smtClean="0"/>
              <a:t>Clues from Human Perception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itle 1"/>
          <p:cNvSpPr>
            <a:spLocks noGrp="1"/>
          </p:cNvSpPr>
          <p:nvPr>
            <p:ph type="title"/>
          </p:nvPr>
        </p:nvSpPr>
        <p:spPr/>
        <p:txBody>
          <a:bodyPr/>
          <a:lstStyle/>
          <a:p>
            <a:r>
              <a:rPr lang="en-US" smtClean="0"/>
              <a:t>Hybrid Image in FFT</a:t>
            </a:r>
          </a:p>
        </p:txBody>
      </p:sp>
      <p:pic>
        <p:nvPicPr>
          <p:cNvPr id="57347" name="Picture 2"/>
          <p:cNvPicPr>
            <a:picLocks noChangeAspect="1" noChangeArrowheads="1"/>
          </p:cNvPicPr>
          <p:nvPr/>
        </p:nvPicPr>
        <p:blipFill>
          <a:blip r:embed="rId2" cstate="print"/>
          <a:srcRect t="14722" r="66875" b="10031"/>
          <a:stretch>
            <a:fillRect/>
          </a:stretch>
        </p:blipFill>
        <p:spPr bwMode="auto">
          <a:xfrm>
            <a:off x="228600" y="2209800"/>
            <a:ext cx="2743200" cy="3505200"/>
          </a:xfrm>
          <a:prstGeom prst="rect">
            <a:avLst/>
          </a:prstGeom>
          <a:noFill/>
          <a:ln w="9525">
            <a:noFill/>
            <a:miter lim="800000"/>
            <a:headEnd/>
            <a:tailEnd/>
          </a:ln>
        </p:spPr>
      </p:pic>
      <p:pic>
        <p:nvPicPr>
          <p:cNvPr id="57348" name="Picture 2"/>
          <p:cNvPicPr>
            <a:picLocks noChangeAspect="1" noChangeArrowheads="1"/>
          </p:cNvPicPr>
          <p:nvPr/>
        </p:nvPicPr>
        <p:blipFill>
          <a:blip r:embed="rId2" cstate="print"/>
          <a:srcRect l="34045" t="13086" r="626" b="10031"/>
          <a:stretch>
            <a:fillRect/>
          </a:stretch>
        </p:blipFill>
        <p:spPr bwMode="auto">
          <a:xfrm>
            <a:off x="3505200" y="2209800"/>
            <a:ext cx="5410200" cy="3581400"/>
          </a:xfrm>
          <a:prstGeom prst="rect">
            <a:avLst/>
          </a:prstGeom>
          <a:noFill/>
          <a:ln w="9525">
            <a:noFill/>
            <a:miter lim="800000"/>
            <a:headEnd/>
            <a:tailEnd/>
          </a:ln>
        </p:spPr>
      </p:pic>
      <p:sp>
        <p:nvSpPr>
          <p:cNvPr id="6" name="Equal 5"/>
          <p:cNvSpPr/>
          <p:nvPr/>
        </p:nvSpPr>
        <p:spPr>
          <a:xfrm>
            <a:off x="3124200" y="3886200"/>
            <a:ext cx="304800" cy="381000"/>
          </a:xfrm>
          <a:prstGeom prst="mathEqual">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chemeClr val="tx1"/>
              </a:solidFill>
            </a:endParaRPr>
          </a:p>
        </p:txBody>
      </p:sp>
      <p:sp>
        <p:nvSpPr>
          <p:cNvPr id="57350" name="TextBox 6"/>
          <p:cNvSpPr txBox="1">
            <a:spLocks noChangeArrowheads="1"/>
          </p:cNvSpPr>
          <p:nvPr/>
        </p:nvSpPr>
        <p:spPr bwMode="auto">
          <a:xfrm>
            <a:off x="762000" y="1828800"/>
            <a:ext cx="1557338" cy="369888"/>
          </a:xfrm>
          <a:prstGeom prst="rect">
            <a:avLst/>
          </a:prstGeom>
          <a:noFill/>
          <a:ln w="9525">
            <a:noFill/>
            <a:miter lim="800000"/>
            <a:headEnd/>
            <a:tailEnd/>
          </a:ln>
        </p:spPr>
        <p:txBody>
          <a:bodyPr wrap="none">
            <a:spAutoFit/>
          </a:bodyPr>
          <a:lstStyle/>
          <a:p>
            <a:r>
              <a:rPr lang="en-US"/>
              <a:t>Hybrid Image</a:t>
            </a:r>
          </a:p>
        </p:txBody>
      </p:sp>
      <p:sp>
        <p:nvSpPr>
          <p:cNvPr id="57351" name="TextBox 7"/>
          <p:cNvSpPr txBox="1">
            <a:spLocks noChangeArrowheads="1"/>
          </p:cNvSpPr>
          <p:nvPr/>
        </p:nvSpPr>
        <p:spPr bwMode="auto">
          <a:xfrm>
            <a:off x="3505200" y="1828800"/>
            <a:ext cx="2133600" cy="369888"/>
          </a:xfrm>
          <a:prstGeom prst="rect">
            <a:avLst/>
          </a:prstGeom>
          <a:noFill/>
          <a:ln w="9525">
            <a:noFill/>
            <a:miter lim="800000"/>
            <a:headEnd/>
            <a:tailEnd/>
          </a:ln>
        </p:spPr>
        <p:txBody>
          <a:bodyPr wrap="none">
            <a:spAutoFit/>
          </a:bodyPr>
          <a:lstStyle/>
          <a:p>
            <a:r>
              <a:rPr lang="en-US"/>
              <a:t>Low-passed Image</a:t>
            </a:r>
          </a:p>
        </p:txBody>
      </p:sp>
      <p:sp>
        <p:nvSpPr>
          <p:cNvPr id="57352" name="TextBox 8"/>
          <p:cNvSpPr txBox="1">
            <a:spLocks noChangeArrowheads="1"/>
          </p:cNvSpPr>
          <p:nvPr/>
        </p:nvSpPr>
        <p:spPr bwMode="auto">
          <a:xfrm>
            <a:off x="6248400" y="1828800"/>
            <a:ext cx="2185988" cy="369888"/>
          </a:xfrm>
          <a:prstGeom prst="rect">
            <a:avLst/>
          </a:prstGeom>
          <a:noFill/>
          <a:ln w="9525">
            <a:noFill/>
            <a:miter lim="800000"/>
            <a:headEnd/>
            <a:tailEnd/>
          </a:ln>
        </p:spPr>
        <p:txBody>
          <a:bodyPr wrap="none">
            <a:spAutoFit/>
          </a:bodyPr>
          <a:lstStyle/>
          <a:p>
            <a:r>
              <a:rPr lang="en-US"/>
              <a:t>High-passed Image</a:t>
            </a:r>
          </a:p>
        </p:txBody>
      </p:sp>
      <p:sp>
        <p:nvSpPr>
          <p:cNvPr id="11" name="Plus 10"/>
          <p:cNvSpPr/>
          <p:nvPr/>
        </p:nvSpPr>
        <p:spPr>
          <a:xfrm>
            <a:off x="5715000" y="1828800"/>
            <a:ext cx="381000" cy="381000"/>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533400"/>
            <a:ext cx="8229600" cy="4983163"/>
          </a:xfrm>
        </p:spPr>
        <p:txBody>
          <a:bodyPr/>
          <a:lstStyle/>
          <a:p>
            <a:pPr marL="0">
              <a:buFont typeface="Arial" charset="0"/>
              <a:buNone/>
              <a:defRPr/>
            </a:pPr>
            <a:r>
              <a:rPr lang="en-US" b="1" dirty="0" smtClean="0">
                <a:solidFill>
                  <a:schemeClr val="tx2">
                    <a:lumMod val="75000"/>
                  </a:schemeClr>
                </a:solidFill>
              </a:rPr>
              <a:t>Why do we get different, distance-dependent interpretations of hybrid images?</a:t>
            </a:r>
            <a:endParaRPr lang="en-US" b="1" dirty="0">
              <a:solidFill>
                <a:schemeClr val="tx2">
                  <a:lumMod val="75000"/>
                </a:schemeClr>
              </a:solidFill>
            </a:endParaRPr>
          </a:p>
        </p:txBody>
      </p:sp>
      <p:pic>
        <p:nvPicPr>
          <p:cNvPr id="58371" name="Picture 2" descr="C:\Users\Hoiem\Documents\Classes\Computational Photography - Fall 2010\projects\hybrid\teaser.jpg"/>
          <p:cNvPicPr>
            <a:picLocks noChangeAspect="1" noChangeArrowheads="1"/>
          </p:cNvPicPr>
          <p:nvPr/>
        </p:nvPicPr>
        <p:blipFill>
          <a:blip r:embed="rId2" cstate="print"/>
          <a:srcRect l="40038"/>
          <a:stretch>
            <a:fillRect/>
          </a:stretch>
        </p:blipFill>
        <p:spPr bwMode="auto">
          <a:xfrm>
            <a:off x="381000" y="2133600"/>
            <a:ext cx="4108450" cy="4505325"/>
          </a:xfrm>
          <a:prstGeom prst="rect">
            <a:avLst/>
          </a:prstGeom>
          <a:noFill/>
          <a:ln w="9525">
            <a:noFill/>
            <a:miter lim="800000"/>
            <a:headEnd/>
            <a:tailEnd/>
          </a:ln>
        </p:spPr>
      </p:pic>
      <p:pic>
        <p:nvPicPr>
          <p:cNvPr id="58372" name="Picture 2" descr="C:\Users\Hoiem\Documents\Classes\Computational Photography - Fall 2010\projects\hybrid\teaser.jpg"/>
          <p:cNvPicPr>
            <a:picLocks noChangeAspect="1" noChangeArrowheads="1"/>
          </p:cNvPicPr>
          <p:nvPr/>
        </p:nvPicPr>
        <p:blipFill>
          <a:blip r:embed="rId2" cstate="print"/>
          <a:srcRect t="3383" r="74422" b="49260"/>
          <a:stretch>
            <a:fillRect/>
          </a:stretch>
        </p:blipFill>
        <p:spPr bwMode="auto">
          <a:xfrm>
            <a:off x="6553200" y="1981200"/>
            <a:ext cx="1690688" cy="2057400"/>
          </a:xfrm>
          <a:prstGeom prst="rect">
            <a:avLst/>
          </a:prstGeom>
          <a:noFill/>
          <a:ln w="9525">
            <a:noFill/>
            <a:miter lim="800000"/>
            <a:headEnd/>
            <a:tailEnd/>
          </a:ln>
        </p:spPr>
      </p:pic>
      <p:pic>
        <p:nvPicPr>
          <p:cNvPr id="58373" name="Picture 2" descr="C:\Users\Hoiem\Documents\Classes\Computational Photography - Fall 2010\projects\hybrid\teaser.jpg"/>
          <p:cNvPicPr>
            <a:picLocks noChangeAspect="1" noChangeArrowheads="1"/>
          </p:cNvPicPr>
          <p:nvPr/>
        </p:nvPicPr>
        <p:blipFill>
          <a:blip r:embed="rId2" cstate="print"/>
          <a:srcRect t="54123" r="74422" b="3593"/>
          <a:stretch>
            <a:fillRect/>
          </a:stretch>
        </p:blipFill>
        <p:spPr bwMode="auto">
          <a:xfrm>
            <a:off x="6629400" y="4800600"/>
            <a:ext cx="1524000" cy="1655763"/>
          </a:xfrm>
          <a:prstGeom prst="rect">
            <a:avLst/>
          </a:prstGeom>
          <a:noFill/>
          <a:ln w="9525">
            <a:noFill/>
            <a:miter lim="800000"/>
            <a:headEnd/>
            <a:tailEnd/>
          </a:ln>
        </p:spPr>
      </p:pic>
      <p:sp>
        <p:nvSpPr>
          <p:cNvPr id="58374" name="TextBox 12"/>
          <p:cNvSpPr txBox="1">
            <a:spLocks noChangeArrowheads="1"/>
          </p:cNvSpPr>
          <p:nvPr/>
        </p:nvSpPr>
        <p:spPr bwMode="auto">
          <a:xfrm>
            <a:off x="5181600" y="3962400"/>
            <a:ext cx="434975" cy="584200"/>
          </a:xfrm>
          <a:prstGeom prst="rect">
            <a:avLst/>
          </a:prstGeom>
          <a:noFill/>
          <a:ln w="9525">
            <a:noFill/>
            <a:miter lim="800000"/>
            <a:headEnd/>
            <a:tailEnd/>
          </a:ln>
        </p:spPr>
        <p:txBody>
          <a:bodyPr wrap="none">
            <a:spAutoFit/>
          </a:bodyPr>
          <a:lstStyle/>
          <a:p>
            <a:r>
              <a:rPr lang="en-US" sz="3200" b="1"/>
              <a:t>?</a:t>
            </a:r>
          </a:p>
        </p:txBody>
      </p:sp>
      <p:cxnSp>
        <p:nvCxnSpPr>
          <p:cNvPr id="15" name="Straight Arrow Connector 14"/>
          <p:cNvCxnSpPr/>
          <p:nvPr/>
        </p:nvCxnSpPr>
        <p:spPr>
          <a:xfrm flipV="1">
            <a:off x="4648200" y="3276600"/>
            <a:ext cx="1752600" cy="91440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4724400" y="4343400"/>
            <a:ext cx="1828800" cy="83820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8377" name="TextBox 8"/>
          <p:cNvSpPr txBox="1">
            <a:spLocks noChangeArrowheads="1"/>
          </p:cNvSpPr>
          <p:nvPr/>
        </p:nvSpPr>
        <p:spPr bwMode="auto">
          <a:xfrm>
            <a:off x="3352800" y="0"/>
            <a:ext cx="2143125" cy="584200"/>
          </a:xfrm>
          <a:prstGeom prst="rect">
            <a:avLst/>
          </a:prstGeom>
          <a:noFill/>
          <a:ln w="9525">
            <a:noFill/>
            <a:miter lim="800000"/>
            <a:headEnd/>
            <a:tailEnd/>
          </a:ln>
        </p:spPr>
        <p:txBody>
          <a:bodyPr wrap="none">
            <a:spAutoFit/>
          </a:bodyPr>
          <a:lstStyle/>
          <a:p>
            <a:r>
              <a:rPr lang="en-US" sz="3200"/>
              <a:t>Perception</a:t>
            </a:r>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Title 1"/>
          <p:cNvSpPr>
            <a:spLocks noGrp="1"/>
          </p:cNvSpPr>
          <p:nvPr>
            <p:ph type="title"/>
          </p:nvPr>
        </p:nvSpPr>
        <p:spPr/>
        <p:txBody>
          <a:bodyPr/>
          <a:lstStyle/>
          <a:p>
            <a:r>
              <a:rPr lang="en-US" smtClean="0"/>
              <a:t>Things to Remember</a:t>
            </a:r>
          </a:p>
        </p:txBody>
      </p:sp>
      <p:sp>
        <p:nvSpPr>
          <p:cNvPr id="70659" name="Content Placeholder 2"/>
          <p:cNvSpPr>
            <a:spLocks noGrp="1"/>
          </p:cNvSpPr>
          <p:nvPr>
            <p:ph idx="1"/>
          </p:nvPr>
        </p:nvSpPr>
        <p:spPr>
          <a:xfrm>
            <a:off x="457200" y="990600"/>
            <a:ext cx="6096000" cy="5135563"/>
          </a:xfrm>
        </p:spPr>
        <p:txBody>
          <a:bodyPr>
            <a:normAutofit fontScale="85000" lnSpcReduction="20000"/>
          </a:bodyPr>
          <a:lstStyle/>
          <a:p>
            <a:pPr>
              <a:defRPr/>
            </a:pPr>
            <a:r>
              <a:rPr lang="en-US" dirty="0" smtClean="0"/>
              <a:t>Sometimes it makes sense to think of images and filtering in the frequency domain</a:t>
            </a:r>
          </a:p>
          <a:p>
            <a:pPr lvl="1">
              <a:defRPr/>
            </a:pPr>
            <a:r>
              <a:rPr lang="en-US" dirty="0" smtClean="0"/>
              <a:t>Fourier analysis</a:t>
            </a:r>
          </a:p>
          <a:p>
            <a:pPr>
              <a:defRPr/>
            </a:pPr>
            <a:endParaRPr lang="en-US" dirty="0" smtClean="0"/>
          </a:p>
          <a:p>
            <a:pPr>
              <a:defRPr/>
            </a:pPr>
            <a:r>
              <a:rPr lang="en-US" dirty="0" smtClean="0"/>
              <a:t>Can be faster to filter using FFT for large images (N </a:t>
            </a:r>
            <a:r>
              <a:rPr lang="en-US" dirty="0" err="1" smtClean="0"/>
              <a:t>logN</a:t>
            </a:r>
            <a:r>
              <a:rPr lang="en-US" dirty="0" smtClean="0"/>
              <a:t> vs. N</a:t>
            </a:r>
            <a:r>
              <a:rPr lang="en-US" baseline="30000" dirty="0" smtClean="0"/>
              <a:t>2</a:t>
            </a:r>
            <a:r>
              <a:rPr lang="en-US" dirty="0" smtClean="0"/>
              <a:t> for auto-correlation)</a:t>
            </a:r>
          </a:p>
          <a:p>
            <a:pPr>
              <a:defRPr/>
            </a:pPr>
            <a:endParaRPr lang="en-US" dirty="0" smtClean="0"/>
          </a:p>
          <a:p>
            <a:pPr>
              <a:defRPr/>
            </a:pPr>
            <a:r>
              <a:rPr lang="en-US" dirty="0" smtClean="0"/>
              <a:t>Images are mostly smooth</a:t>
            </a:r>
          </a:p>
          <a:p>
            <a:pPr lvl="1">
              <a:defRPr/>
            </a:pPr>
            <a:r>
              <a:rPr lang="en-US" dirty="0" smtClean="0"/>
              <a:t>Basis for compression</a:t>
            </a:r>
          </a:p>
          <a:p>
            <a:pPr>
              <a:defRPr/>
            </a:pPr>
            <a:endParaRPr lang="en-US" dirty="0" smtClean="0"/>
          </a:p>
          <a:p>
            <a:pPr>
              <a:defRPr/>
            </a:pPr>
            <a:r>
              <a:rPr lang="en-US" dirty="0" smtClean="0"/>
              <a:t>Remember to low-pass before sampling</a:t>
            </a:r>
          </a:p>
          <a:p>
            <a:pPr>
              <a:defRPr/>
            </a:pPr>
            <a:endParaRPr lang="en-US" dirty="0" smtClean="0"/>
          </a:p>
          <a:p>
            <a:pPr>
              <a:defRPr/>
            </a:pPr>
            <a:endParaRPr lang="en-US" dirty="0" smtClean="0"/>
          </a:p>
        </p:txBody>
      </p:sp>
      <p:pic>
        <p:nvPicPr>
          <p:cNvPr id="59396" name="Picture 3"/>
          <p:cNvPicPr>
            <a:picLocks noChangeAspect="1" noChangeArrowheads="1"/>
          </p:cNvPicPr>
          <p:nvPr/>
        </p:nvPicPr>
        <p:blipFill>
          <a:blip r:embed="rId2" cstate="print"/>
          <a:srcRect l="38501" t="61481" r="40927" b="5122"/>
          <a:stretch>
            <a:fillRect/>
          </a:stretch>
        </p:blipFill>
        <p:spPr bwMode="auto">
          <a:xfrm>
            <a:off x="6977063" y="1111250"/>
            <a:ext cx="1585912" cy="1447800"/>
          </a:xfrm>
          <a:prstGeom prst="rect">
            <a:avLst/>
          </a:prstGeom>
          <a:noFill/>
          <a:ln w="9525">
            <a:noFill/>
            <a:miter lim="800000"/>
            <a:headEnd/>
            <a:tailEnd/>
          </a:ln>
        </p:spPr>
      </p:pic>
      <p:pic>
        <p:nvPicPr>
          <p:cNvPr id="59397" name="Picture 5"/>
          <p:cNvPicPr>
            <a:picLocks noChangeAspect="1" noChangeArrowheads="1"/>
          </p:cNvPicPr>
          <p:nvPr/>
        </p:nvPicPr>
        <p:blipFill>
          <a:blip r:embed="rId3" cstate="print"/>
          <a:srcRect/>
          <a:stretch>
            <a:fillRect/>
          </a:stretch>
        </p:blipFill>
        <p:spPr bwMode="auto">
          <a:xfrm>
            <a:off x="7467600" y="76200"/>
            <a:ext cx="609600" cy="609600"/>
          </a:xfrm>
          <a:prstGeom prst="rect">
            <a:avLst/>
          </a:prstGeom>
          <a:noFill/>
          <a:ln w="9525">
            <a:noFill/>
            <a:miter lim="800000"/>
            <a:headEnd/>
            <a:tailEnd/>
          </a:ln>
        </p:spPr>
      </p:pic>
      <p:sp>
        <p:nvSpPr>
          <p:cNvPr id="7" name="Down Arrow 6"/>
          <p:cNvSpPr/>
          <p:nvPr/>
        </p:nvSpPr>
        <p:spPr>
          <a:xfrm>
            <a:off x="7664450" y="762000"/>
            <a:ext cx="228600" cy="2286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8" name="Picture 2" descr="C:\Users\Hoiem\Documents\Classes\Computational Photography - Fall 2010\lectures\demos\fftims\flowers_fft.png"/>
          <p:cNvPicPr>
            <a:picLocks noChangeArrowheads="1"/>
          </p:cNvPicPr>
          <p:nvPr/>
        </p:nvPicPr>
        <p:blipFill>
          <a:blip r:embed="rId4" cstate="print"/>
          <a:srcRect l="29167" t="8333" r="26042" b="12500"/>
          <a:stretch>
            <a:fillRect/>
          </a:stretch>
        </p:blipFill>
        <p:spPr bwMode="auto">
          <a:xfrm>
            <a:off x="7239000" y="4038600"/>
            <a:ext cx="1143000" cy="1143000"/>
          </a:xfrm>
          <a:prstGeom prst="rect">
            <a:avLst/>
          </a:prstGeom>
          <a:noFill/>
          <a:ln w="9525">
            <a:noFill/>
            <a:miter lim="800000"/>
            <a:headEnd/>
            <a:tailEnd/>
          </a:ln>
        </p:spPr>
      </p:pic>
      <p:pic>
        <p:nvPicPr>
          <p:cNvPr id="9" name="Picture 6" descr="sine-sample-5"/>
          <p:cNvPicPr>
            <a:picLocks noChangeAspect="1" noChangeArrowheads="1"/>
          </p:cNvPicPr>
          <p:nvPr/>
        </p:nvPicPr>
        <p:blipFill>
          <a:blip r:embed="rId5" cstate="print"/>
          <a:srcRect l="41235"/>
          <a:stretch>
            <a:fillRect/>
          </a:stretch>
        </p:blipFill>
        <p:spPr bwMode="auto">
          <a:xfrm>
            <a:off x="6629400" y="5334000"/>
            <a:ext cx="2286000" cy="9779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0659">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0659">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0659">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0659">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Title 1"/>
          <p:cNvSpPr>
            <a:spLocks noGrp="1"/>
          </p:cNvSpPr>
          <p:nvPr>
            <p:ph type="title"/>
          </p:nvPr>
        </p:nvSpPr>
        <p:spPr/>
        <p:txBody>
          <a:bodyPr/>
          <a:lstStyle/>
          <a:p>
            <a:r>
              <a:rPr lang="en-US" dirty="0" smtClean="0"/>
              <a:t>Practice question</a:t>
            </a:r>
            <a:endParaRPr lang="en-US" dirty="0" smtClean="0"/>
          </a:p>
        </p:txBody>
      </p:sp>
      <p:sp>
        <p:nvSpPr>
          <p:cNvPr id="60419" name="Content Placeholder 2"/>
          <p:cNvSpPr>
            <a:spLocks noGrp="1"/>
          </p:cNvSpPr>
          <p:nvPr>
            <p:ph idx="1"/>
          </p:nvPr>
        </p:nvSpPr>
        <p:spPr/>
        <p:txBody>
          <a:bodyPr/>
          <a:lstStyle/>
          <a:p>
            <a:pPr marL="514350" indent="-514350">
              <a:buFont typeface="Calibri" pitchFamily="34" charset="0"/>
              <a:buAutoNum type="arabicPeriod"/>
            </a:pPr>
            <a:r>
              <a:rPr lang="en-US" smtClean="0"/>
              <a:t>Match the spatial domain image to the Fourier magnitude image</a:t>
            </a:r>
          </a:p>
        </p:txBody>
      </p:sp>
      <p:pic>
        <p:nvPicPr>
          <p:cNvPr id="60420" name="Picture 2"/>
          <p:cNvPicPr>
            <a:picLocks noChangeAspect="1" noChangeArrowheads="1"/>
          </p:cNvPicPr>
          <p:nvPr/>
        </p:nvPicPr>
        <p:blipFill>
          <a:blip r:embed="rId2" cstate="print"/>
          <a:srcRect l="12308" t="45232" r="61539" b="12923"/>
          <a:stretch>
            <a:fillRect/>
          </a:stretch>
        </p:blipFill>
        <p:spPr bwMode="auto">
          <a:xfrm>
            <a:off x="685800" y="5257800"/>
            <a:ext cx="762000" cy="762000"/>
          </a:xfrm>
          <a:prstGeom prst="rect">
            <a:avLst/>
          </a:prstGeom>
          <a:noFill/>
          <a:ln w="9525">
            <a:noFill/>
            <a:miter lim="800000"/>
            <a:headEnd/>
            <a:tailEnd/>
          </a:ln>
        </p:spPr>
      </p:pic>
      <p:pic>
        <p:nvPicPr>
          <p:cNvPr id="60421" name="Picture 2"/>
          <p:cNvPicPr>
            <a:picLocks noChangeArrowheads="1"/>
          </p:cNvPicPr>
          <p:nvPr/>
        </p:nvPicPr>
        <p:blipFill>
          <a:blip r:embed="rId3" cstate="print"/>
          <a:srcRect l="50603" t="52437" r="24097" b="18646"/>
          <a:stretch>
            <a:fillRect/>
          </a:stretch>
        </p:blipFill>
        <p:spPr bwMode="auto">
          <a:xfrm>
            <a:off x="3581400" y="2590800"/>
            <a:ext cx="1447800" cy="1252538"/>
          </a:xfrm>
          <a:prstGeom prst="rect">
            <a:avLst/>
          </a:prstGeom>
          <a:noFill/>
          <a:ln w="9525">
            <a:noFill/>
            <a:miter lim="800000"/>
            <a:headEnd/>
            <a:tailEnd/>
          </a:ln>
        </p:spPr>
      </p:pic>
      <p:pic>
        <p:nvPicPr>
          <p:cNvPr id="60422" name="Picture 1"/>
          <p:cNvPicPr>
            <a:picLocks noChangeArrowheads="1"/>
          </p:cNvPicPr>
          <p:nvPr/>
        </p:nvPicPr>
        <p:blipFill>
          <a:blip r:embed="rId4" cstate="print"/>
          <a:srcRect l="6902" t="17175" r="61354" b="6760"/>
          <a:stretch>
            <a:fillRect/>
          </a:stretch>
        </p:blipFill>
        <p:spPr bwMode="auto">
          <a:xfrm>
            <a:off x="1600200" y="4267200"/>
            <a:ext cx="1752600" cy="2362200"/>
          </a:xfrm>
          <a:prstGeom prst="rect">
            <a:avLst/>
          </a:prstGeom>
          <a:noFill/>
          <a:ln w="9525">
            <a:noFill/>
            <a:miter lim="800000"/>
            <a:headEnd/>
            <a:tailEnd/>
          </a:ln>
        </p:spPr>
      </p:pic>
      <p:pic>
        <p:nvPicPr>
          <p:cNvPr id="60423" name="Picture 2" descr="C:\Users\Hoiem\Documents\Classes\Computational Photography - Fall 2010\lectures\demos\fftims\flowers_fft.png"/>
          <p:cNvPicPr>
            <a:picLocks noChangeArrowheads="1"/>
          </p:cNvPicPr>
          <p:nvPr/>
        </p:nvPicPr>
        <p:blipFill>
          <a:blip r:embed="rId5" cstate="print"/>
          <a:srcRect l="29167" t="8333" r="26042" b="12500"/>
          <a:stretch>
            <a:fillRect/>
          </a:stretch>
        </p:blipFill>
        <p:spPr bwMode="auto">
          <a:xfrm>
            <a:off x="1828800" y="2514600"/>
            <a:ext cx="1447800" cy="1295400"/>
          </a:xfrm>
          <a:prstGeom prst="rect">
            <a:avLst/>
          </a:prstGeom>
          <a:noFill/>
          <a:ln w="9525">
            <a:noFill/>
            <a:miter lim="800000"/>
            <a:headEnd/>
            <a:tailEnd/>
          </a:ln>
        </p:spPr>
      </p:pic>
      <p:pic>
        <p:nvPicPr>
          <p:cNvPr id="60424" name="Picture 2"/>
          <p:cNvPicPr>
            <a:picLocks noChangeAspect="1" noChangeArrowheads="1"/>
          </p:cNvPicPr>
          <p:nvPr/>
        </p:nvPicPr>
        <p:blipFill>
          <a:blip r:embed="rId6" cstate="print"/>
          <a:srcRect l="41473" t="65628" r="43102" b="6952"/>
          <a:stretch>
            <a:fillRect/>
          </a:stretch>
        </p:blipFill>
        <p:spPr bwMode="auto">
          <a:xfrm>
            <a:off x="304800" y="2514600"/>
            <a:ext cx="1295400" cy="1295400"/>
          </a:xfrm>
          <a:prstGeom prst="rect">
            <a:avLst/>
          </a:prstGeom>
          <a:noFill/>
          <a:ln w="9525">
            <a:noFill/>
            <a:miter lim="800000"/>
            <a:headEnd/>
            <a:tailEnd/>
          </a:ln>
        </p:spPr>
      </p:pic>
      <p:pic>
        <p:nvPicPr>
          <p:cNvPr id="60425" name="Picture 2"/>
          <p:cNvPicPr>
            <a:picLocks noChangeAspect="1" noChangeArrowheads="1"/>
          </p:cNvPicPr>
          <p:nvPr/>
        </p:nvPicPr>
        <p:blipFill>
          <a:blip r:embed="rId7" cstate="print"/>
          <a:srcRect l="41586" t="14526" r="37196" b="49263"/>
          <a:stretch>
            <a:fillRect/>
          </a:stretch>
        </p:blipFill>
        <p:spPr bwMode="auto">
          <a:xfrm>
            <a:off x="5943600" y="5257800"/>
            <a:ext cx="873125" cy="838200"/>
          </a:xfrm>
          <a:prstGeom prst="rect">
            <a:avLst/>
          </a:prstGeom>
          <a:noFill/>
          <a:ln w="9525">
            <a:noFill/>
            <a:miter lim="800000"/>
            <a:headEnd/>
            <a:tailEnd/>
          </a:ln>
        </p:spPr>
      </p:pic>
      <p:pic>
        <p:nvPicPr>
          <p:cNvPr id="60426" name="Picture 3" descr="C:\Users\Hoiem\Documents\Classes\Computational Photography - Fall 2010\lectures\demos\fftims\sea.png"/>
          <p:cNvPicPr>
            <a:picLocks noChangeAspect="1" noChangeArrowheads="1"/>
          </p:cNvPicPr>
          <p:nvPr/>
        </p:nvPicPr>
        <p:blipFill>
          <a:blip r:embed="rId8" cstate="print"/>
          <a:srcRect/>
          <a:stretch>
            <a:fillRect/>
          </a:stretch>
        </p:blipFill>
        <p:spPr bwMode="auto">
          <a:xfrm>
            <a:off x="6934200" y="4953000"/>
            <a:ext cx="2032000" cy="1524000"/>
          </a:xfrm>
          <a:prstGeom prst="rect">
            <a:avLst/>
          </a:prstGeom>
          <a:noFill/>
          <a:ln w="9525">
            <a:noFill/>
            <a:miter lim="800000"/>
            <a:headEnd/>
            <a:tailEnd/>
          </a:ln>
        </p:spPr>
      </p:pic>
      <p:pic>
        <p:nvPicPr>
          <p:cNvPr id="60427" name="Picture 4" descr="C:\Users\Hoiem\Documents\Classes\Computational Photography - Fall 2010\lectures\demos\fftims\sea_fft.png"/>
          <p:cNvPicPr>
            <a:picLocks noChangeArrowheads="1"/>
          </p:cNvPicPr>
          <p:nvPr/>
        </p:nvPicPr>
        <p:blipFill>
          <a:blip r:embed="rId9" cstate="print"/>
          <a:srcRect l="13542" t="9721" r="10417" b="13889"/>
          <a:stretch>
            <a:fillRect/>
          </a:stretch>
        </p:blipFill>
        <p:spPr bwMode="auto">
          <a:xfrm>
            <a:off x="5410200" y="2667000"/>
            <a:ext cx="1371600" cy="1219200"/>
          </a:xfrm>
          <a:prstGeom prst="rect">
            <a:avLst/>
          </a:prstGeom>
          <a:noFill/>
          <a:ln w="9525">
            <a:noFill/>
            <a:miter lim="800000"/>
            <a:headEnd/>
            <a:tailEnd/>
          </a:ln>
        </p:spPr>
      </p:pic>
      <p:pic>
        <p:nvPicPr>
          <p:cNvPr id="60428" name="Picture 5" descr="C:\Users\Hoiem\Documents\Classes\Computational Photography - Fall 2010\lectures\demos\fftims\beijing.png"/>
          <p:cNvPicPr>
            <a:picLocks noChangeAspect="1" noChangeArrowheads="1"/>
          </p:cNvPicPr>
          <p:nvPr/>
        </p:nvPicPr>
        <p:blipFill>
          <a:blip r:embed="rId10" cstate="print"/>
          <a:srcRect/>
          <a:stretch>
            <a:fillRect/>
          </a:stretch>
        </p:blipFill>
        <p:spPr bwMode="auto">
          <a:xfrm>
            <a:off x="3657600" y="4800600"/>
            <a:ext cx="2057400" cy="1543050"/>
          </a:xfrm>
          <a:prstGeom prst="rect">
            <a:avLst/>
          </a:prstGeom>
          <a:noFill/>
          <a:ln w="9525">
            <a:noFill/>
            <a:miter lim="800000"/>
            <a:headEnd/>
            <a:tailEnd/>
          </a:ln>
        </p:spPr>
      </p:pic>
      <p:pic>
        <p:nvPicPr>
          <p:cNvPr id="60429" name="Picture 6" descr="C:\Users\Hoiem\Documents\Classes\Computational Photography - Fall 2010\lectures\demos\fftims\beijing_fft.png"/>
          <p:cNvPicPr>
            <a:picLocks noChangeArrowheads="1"/>
          </p:cNvPicPr>
          <p:nvPr/>
        </p:nvPicPr>
        <p:blipFill>
          <a:blip r:embed="rId11" cstate="print"/>
          <a:srcRect l="13542" t="11111" r="10417" b="13889"/>
          <a:stretch>
            <a:fillRect/>
          </a:stretch>
        </p:blipFill>
        <p:spPr bwMode="auto">
          <a:xfrm>
            <a:off x="7086600" y="2667000"/>
            <a:ext cx="1295400" cy="1219200"/>
          </a:xfrm>
          <a:prstGeom prst="rect">
            <a:avLst/>
          </a:prstGeom>
          <a:noFill/>
          <a:ln w="9525">
            <a:noFill/>
            <a:miter lim="800000"/>
            <a:headEnd/>
            <a:tailEnd/>
          </a:ln>
        </p:spPr>
      </p:pic>
      <p:sp>
        <p:nvSpPr>
          <p:cNvPr id="60430" name="TextBox 14"/>
          <p:cNvSpPr txBox="1">
            <a:spLocks noChangeArrowheads="1"/>
          </p:cNvSpPr>
          <p:nvPr/>
        </p:nvSpPr>
        <p:spPr bwMode="auto">
          <a:xfrm>
            <a:off x="762000" y="2220913"/>
            <a:ext cx="312738" cy="369887"/>
          </a:xfrm>
          <a:prstGeom prst="rect">
            <a:avLst/>
          </a:prstGeom>
          <a:noFill/>
          <a:ln w="9525">
            <a:noFill/>
            <a:miter lim="800000"/>
            <a:headEnd/>
            <a:tailEnd/>
          </a:ln>
        </p:spPr>
        <p:txBody>
          <a:bodyPr wrap="none">
            <a:spAutoFit/>
          </a:bodyPr>
          <a:lstStyle/>
          <a:p>
            <a:r>
              <a:rPr lang="en-US"/>
              <a:t>1</a:t>
            </a:r>
          </a:p>
        </p:txBody>
      </p:sp>
      <p:sp>
        <p:nvSpPr>
          <p:cNvPr id="60431" name="TextBox 15"/>
          <p:cNvSpPr txBox="1">
            <a:spLocks noChangeArrowheads="1"/>
          </p:cNvSpPr>
          <p:nvPr/>
        </p:nvSpPr>
        <p:spPr bwMode="auto">
          <a:xfrm>
            <a:off x="7543800" y="2286000"/>
            <a:ext cx="312738" cy="369888"/>
          </a:xfrm>
          <a:prstGeom prst="rect">
            <a:avLst/>
          </a:prstGeom>
          <a:noFill/>
          <a:ln w="9525">
            <a:noFill/>
            <a:miter lim="800000"/>
            <a:headEnd/>
            <a:tailEnd/>
          </a:ln>
        </p:spPr>
        <p:txBody>
          <a:bodyPr wrap="none">
            <a:spAutoFit/>
          </a:bodyPr>
          <a:lstStyle/>
          <a:p>
            <a:r>
              <a:rPr lang="en-US"/>
              <a:t>5</a:t>
            </a:r>
          </a:p>
        </p:txBody>
      </p:sp>
      <p:sp>
        <p:nvSpPr>
          <p:cNvPr id="60432" name="TextBox 17"/>
          <p:cNvSpPr txBox="1">
            <a:spLocks noChangeArrowheads="1"/>
          </p:cNvSpPr>
          <p:nvPr/>
        </p:nvSpPr>
        <p:spPr bwMode="auto">
          <a:xfrm>
            <a:off x="5943600" y="2286000"/>
            <a:ext cx="312738" cy="369888"/>
          </a:xfrm>
          <a:prstGeom prst="rect">
            <a:avLst/>
          </a:prstGeom>
          <a:noFill/>
          <a:ln w="9525">
            <a:noFill/>
            <a:miter lim="800000"/>
            <a:headEnd/>
            <a:tailEnd/>
          </a:ln>
        </p:spPr>
        <p:txBody>
          <a:bodyPr wrap="none">
            <a:spAutoFit/>
          </a:bodyPr>
          <a:lstStyle/>
          <a:p>
            <a:r>
              <a:rPr lang="en-US"/>
              <a:t>4</a:t>
            </a:r>
          </a:p>
        </p:txBody>
      </p:sp>
      <p:sp>
        <p:nvSpPr>
          <p:cNvPr id="60433" name="TextBox 18"/>
          <p:cNvSpPr txBox="1">
            <a:spLocks noChangeArrowheads="1"/>
          </p:cNvSpPr>
          <p:nvPr/>
        </p:nvSpPr>
        <p:spPr bwMode="auto">
          <a:xfrm>
            <a:off x="838200" y="4572000"/>
            <a:ext cx="338138" cy="369888"/>
          </a:xfrm>
          <a:prstGeom prst="rect">
            <a:avLst/>
          </a:prstGeom>
          <a:noFill/>
          <a:ln w="9525">
            <a:noFill/>
            <a:miter lim="800000"/>
            <a:headEnd/>
            <a:tailEnd/>
          </a:ln>
        </p:spPr>
        <p:txBody>
          <a:bodyPr wrap="none">
            <a:spAutoFit/>
          </a:bodyPr>
          <a:lstStyle/>
          <a:p>
            <a:r>
              <a:rPr lang="en-US"/>
              <a:t>A</a:t>
            </a:r>
          </a:p>
        </p:txBody>
      </p:sp>
      <p:sp>
        <p:nvSpPr>
          <p:cNvPr id="60434" name="TextBox 19"/>
          <p:cNvSpPr txBox="1">
            <a:spLocks noChangeArrowheads="1"/>
          </p:cNvSpPr>
          <p:nvPr/>
        </p:nvSpPr>
        <p:spPr bwMode="auto">
          <a:xfrm>
            <a:off x="4191000" y="2209800"/>
            <a:ext cx="312738" cy="369888"/>
          </a:xfrm>
          <a:prstGeom prst="rect">
            <a:avLst/>
          </a:prstGeom>
          <a:noFill/>
          <a:ln w="9525">
            <a:noFill/>
            <a:miter lim="800000"/>
            <a:headEnd/>
            <a:tailEnd/>
          </a:ln>
        </p:spPr>
        <p:txBody>
          <a:bodyPr wrap="none">
            <a:spAutoFit/>
          </a:bodyPr>
          <a:lstStyle/>
          <a:p>
            <a:r>
              <a:rPr lang="en-US"/>
              <a:t>3</a:t>
            </a:r>
          </a:p>
        </p:txBody>
      </p:sp>
      <p:sp>
        <p:nvSpPr>
          <p:cNvPr id="60435" name="TextBox 20"/>
          <p:cNvSpPr txBox="1">
            <a:spLocks noChangeArrowheads="1"/>
          </p:cNvSpPr>
          <p:nvPr/>
        </p:nvSpPr>
        <p:spPr bwMode="auto">
          <a:xfrm>
            <a:off x="2362200" y="2133600"/>
            <a:ext cx="312738" cy="369888"/>
          </a:xfrm>
          <a:prstGeom prst="rect">
            <a:avLst/>
          </a:prstGeom>
          <a:noFill/>
          <a:ln w="9525">
            <a:noFill/>
            <a:miter lim="800000"/>
            <a:headEnd/>
            <a:tailEnd/>
          </a:ln>
        </p:spPr>
        <p:txBody>
          <a:bodyPr wrap="none">
            <a:spAutoFit/>
          </a:bodyPr>
          <a:lstStyle/>
          <a:p>
            <a:r>
              <a:rPr lang="en-US"/>
              <a:t>2</a:t>
            </a:r>
          </a:p>
        </p:txBody>
      </p:sp>
      <p:sp>
        <p:nvSpPr>
          <p:cNvPr id="60437" name="TextBox 22"/>
          <p:cNvSpPr txBox="1">
            <a:spLocks noChangeArrowheads="1"/>
          </p:cNvSpPr>
          <p:nvPr/>
        </p:nvSpPr>
        <p:spPr bwMode="auto">
          <a:xfrm>
            <a:off x="4572000" y="4495800"/>
            <a:ext cx="350838" cy="369888"/>
          </a:xfrm>
          <a:prstGeom prst="rect">
            <a:avLst/>
          </a:prstGeom>
          <a:noFill/>
          <a:ln w="9525">
            <a:noFill/>
            <a:miter lim="800000"/>
            <a:headEnd/>
            <a:tailEnd/>
          </a:ln>
        </p:spPr>
        <p:txBody>
          <a:bodyPr wrap="none">
            <a:spAutoFit/>
          </a:bodyPr>
          <a:lstStyle/>
          <a:p>
            <a:r>
              <a:rPr lang="en-US"/>
              <a:t>C</a:t>
            </a:r>
          </a:p>
        </p:txBody>
      </p:sp>
      <p:sp>
        <p:nvSpPr>
          <p:cNvPr id="60438" name="TextBox 23"/>
          <p:cNvSpPr txBox="1">
            <a:spLocks noChangeArrowheads="1"/>
          </p:cNvSpPr>
          <p:nvPr/>
        </p:nvSpPr>
        <p:spPr bwMode="auto">
          <a:xfrm>
            <a:off x="2362200" y="3886200"/>
            <a:ext cx="338138" cy="369888"/>
          </a:xfrm>
          <a:prstGeom prst="rect">
            <a:avLst/>
          </a:prstGeom>
          <a:noFill/>
          <a:ln w="9525">
            <a:noFill/>
            <a:miter lim="800000"/>
            <a:headEnd/>
            <a:tailEnd/>
          </a:ln>
        </p:spPr>
        <p:txBody>
          <a:bodyPr wrap="none">
            <a:spAutoFit/>
          </a:bodyPr>
          <a:lstStyle/>
          <a:p>
            <a:r>
              <a:rPr lang="en-US"/>
              <a:t>B</a:t>
            </a:r>
          </a:p>
        </p:txBody>
      </p:sp>
      <p:sp>
        <p:nvSpPr>
          <p:cNvPr id="60439" name="TextBox 24"/>
          <p:cNvSpPr txBox="1">
            <a:spLocks noChangeArrowheads="1"/>
          </p:cNvSpPr>
          <p:nvPr/>
        </p:nvSpPr>
        <p:spPr bwMode="auto">
          <a:xfrm>
            <a:off x="6248400" y="4800600"/>
            <a:ext cx="350838" cy="369888"/>
          </a:xfrm>
          <a:prstGeom prst="rect">
            <a:avLst/>
          </a:prstGeom>
          <a:noFill/>
          <a:ln w="9525">
            <a:noFill/>
            <a:miter lim="800000"/>
            <a:headEnd/>
            <a:tailEnd/>
          </a:ln>
        </p:spPr>
        <p:txBody>
          <a:bodyPr wrap="none">
            <a:spAutoFit/>
          </a:bodyPr>
          <a:lstStyle/>
          <a:p>
            <a:r>
              <a:rPr lang="en-US"/>
              <a:t>D</a:t>
            </a:r>
          </a:p>
        </p:txBody>
      </p:sp>
      <p:sp>
        <p:nvSpPr>
          <p:cNvPr id="60440" name="TextBox 26"/>
          <p:cNvSpPr txBox="1">
            <a:spLocks noChangeArrowheads="1"/>
          </p:cNvSpPr>
          <p:nvPr/>
        </p:nvSpPr>
        <p:spPr bwMode="auto">
          <a:xfrm>
            <a:off x="7848600" y="4495800"/>
            <a:ext cx="338138" cy="369888"/>
          </a:xfrm>
          <a:prstGeom prst="rect">
            <a:avLst/>
          </a:prstGeom>
          <a:noFill/>
          <a:ln w="9525">
            <a:noFill/>
            <a:miter lim="800000"/>
            <a:headEnd/>
            <a:tailEnd/>
          </a:ln>
        </p:spPr>
        <p:txBody>
          <a:bodyPr wrap="none">
            <a:spAutoFit/>
          </a:bodyPr>
          <a:lstStyle/>
          <a:p>
            <a:r>
              <a:rPr lang="en-US"/>
              <a:t>E</a:t>
            </a:r>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Title 1"/>
          <p:cNvSpPr>
            <a:spLocks noGrp="1"/>
          </p:cNvSpPr>
          <p:nvPr>
            <p:ph type="title"/>
          </p:nvPr>
        </p:nvSpPr>
        <p:spPr/>
        <p:txBody>
          <a:bodyPr/>
          <a:lstStyle/>
          <a:p>
            <a:r>
              <a:rPr lang="en-US" dirty="0" smtClean="0"/>
              <a:t>Next class</a:t>
            </a:r>
          </a:p>
        </p:txBody>
      </p:sp>
      <p:sp>
        <p:nvSpPr>
          <p:cNvPr id="61443" name="Content Placeholder 2"/>
          <p:cNvSpPr>
            <a:spLocks noGrp="1"/>
          </p:cNvSpPr>
          <p:nvPr>
            <p:ph idx="1"/>
          </p:nvPr>
        </p:nvSpPr>
        <p:spPr/>
        <p:txBody>
          <a:bodyPr/>
          <a:lstStyle/>
          <a:p>
            <a:pPr eaLnBrk="1" hangingPunct="1"/>
            <a:endParaRPr lang="en-US" dirty="0" smtClean="0"/>
          </a:p>
          <a:p>
            <a:pPr eaLnBrk="1" hangingPunct="1"/>
            <a:r>
              <a:rPr lang="en-US" dirty="0" smtClean="0"/>
              <a:t>Template matching</a:t>
            </a:r>
            <a:endParaRPr lang="en-US" dirty="0" smtClean="0"/>
          </a:p>
          <a:p>
            <a:pPr eaLnBrk="1" hangingPunct="1"/>
            <a:endParaRPr lang="en-US" dirty="0" smtClean="0"/>
          </a:p>
          <a:p>
            <a:pPr eaLnBrk="1" hangingPunct="1"/>
            <a:r>
              <a:rPr lang="en-US" dirty="0" smtClean="0"/>
              <a:t>Image Pyramids</a:t>
            </a:r>
            <a:endParaRPr lang="en-US" dirty="0" smtClean="0"/>
          </a:p>
          <a:p>
            <a:pPr eaLnBrk="1" hangingPunct="1"/>
            <a:endParaRPr lang="en-US" dirty="0" smtClean="0"/>
          </a:p>
          <a:p>
            <a:pPr eaLnBrk="1" hangingPunct="1"/>
            <a:r>
              <a:rPr lang="en-US" dirty="0" smtClean="0"/>
              <a:t>Filter </a:t>
            </a:r>
            <a:r>
              <a:rPr lang="en-US" dirty="0" smtClean="0"/>
              <a:t>banks and texture </a:t>
            </a:r>
          </a:p>
          <a:p>
            <a:pPr eaLnBrk="1" hangingPunct="1"/>
            <a:endParaRPr lang="en-US" dirty="0" smtClean="0"/>
          </a:p>
          <a:p>
            <a:pPr eaLnBrk="1" hangingPunct="1"/>
            <a:r>
              <a:rPr lang="en-US" dirty="0" err="1" smtClean="0"/>
              <a:t>Denoising</a:t>
            </a:r>
            <a:r>
              <a:rPr lang="en-US" dirty="0" smtClean="0"/>
              <a:t>, Compression</a:t>
            </a: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lstStyle/>
          <a:p>
            <a:r>
              <a:rPr lang="en-US" dirty="0" smtClean="0"/>
              <a:t>Hybrid </a:t>
            </a:r>
            <a:r>
              <a:rPr lang="en-US" dirty="0" smtClean="0"/>
              <a:t>Images</a:t>
            </a:r>
          </a:p>
        </p:txBody>
      </p:sp>
      <p:sp>
        <p:nvSpPr>
          <p:cNvPr id="44035" name="Content Placeholder 2"/>
          <p:cNvSpPr>
            <a:spLocks noGrp="1"/>
          </p:cNvSpPr>
          <p:nvPr>
            <p:ph idx="1"/>
          </p:nvPr>
        </p:nvSpPr>
        <p:spPr>
          <a:xfrm>
            <a:off x="533400" y="5791200"/>
            <a:ext cx="7772400" cy="914400"/>
          </a:xfrm>
        </p:spPr>
        <p:txBody>
          <a:bodyPr>
            <a:normAutofit fontScale="92500" lnSpcReduction="10000"/>
          </a:bodyPr>
          <a:lstStyle/>
          <a:p>
            <a:pPr algn="ctr">
              <a:defRPr/>
            </a:pPr>
            <a:r>
              <a:rPr lang="en-US" smtClean="0"/>
              <a:t>A. Oliva, A. Torralba, P.G. Schyns, </a:t>
            </a:r>
            <a:br>
              <a:rPr lang="en-US" smtClean="0"/>
            </a:br>
            <a:r>
              <a:rPr lang="en-US" smtClean="0">
                <a:hlinkClick r:id="rId3"/>
              </a:rPr>
              <a:t>“Hybrid Images,”</a:t>
            </a:r>
            <a:r>
              <a:rPr lang="en-US" smtClean="0"/>
              <a:t> SIGGRAPH 2006</a:t>
            </a:r>
          </a:p>
        </p:txBody>
      </p:sp>
      <p:pic>
        <p:nvPicPr>
          <p:cNvPr id="14340" name="Picture 2"/>
          <p:cNvPicPr>
            <a:picLocks noChangeAspect="1" noChangeArrowheads="1"/>
          </p:cNvPicPr>
          <p:nvPr/>
        </p:nvPicPr>
        <p:blipFill>
          <a:blip r:embed="rId4" cstate="print"/>
          <a:srcRect/>
          <a:stretch>
            <a:fillRect/>
          </a:stretch>
        </p:blipFill>
        <p:spPr bwMode="auto">
          <a:xfrm>
            <a:off x="76200" y="1957388"/>
            <a:ext cx="8991600" cy="29432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itle 1"/>
          <p:cNvSpPr>
            <a:spLocks noGrp="1"/>
          </p:cNvSpPr>
          <p:nvPr>
            <p:ph type="title"/>
          </p:nvPr>
        </p:nvSpPr>
        <p:spPr/>
        <p:txBody>
          <a:bodyPr/>
          <a:lstStyle/>
          <a:p>
            <a:r>
              <a:rPr lang="en-US" dirty="0" smtClean="0"/>
              <a:t>Questions</a:t>
            </a:r>
          </a:p>
        </p:txBody>
      </p:sp>
      <p:sp>
        <p:nvSpPr>
          <p:cNvPr id="62467" name="Content Placeholder 2"/>
          <p:cNvSpPr>
            <a:spLocks noGrp="1"/>
          </p:cNvSpPr>
          <p:nvPr>
            <p:ph idx="1"/>
          </p:nvPr>
        </p:nvSpPr>
        <p:spPr/>
        <p:txBody>
          <a:bodyPr/>
          <a:lstStyle/>
          <a:p>
            <a:endParaRPr lang="en-US" smtClean="0"/>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p:txBody>
          <a:bodyPr/>
          <a:lstStyle/>
          <a:p>
            <a:r>
              <a:rPr lang="en-US" smtClean="0"/>
              <a:t>Sharpening revisited</a:t>
            </a:r>
          </a:p>
        </p:txBody>
      </p:sp>
      <p:sp>
        <p:nvSpPr>
          <p:cNvPr id="41987" name="Rectangle 3"/>
          <p:cNvSpPr>
            <a:spLocks noGrp="1" noChangeArrowheads="1"/>
          </p:cNvSpPr>
          <p:nvPr>
            <p:ph type="body" idx="1"/>
          </p:nvPr>
        </p:nvSpPr>
        <p:spPr>
          <a:xfrm>
            <a:off x="685800" y="914400"/>
            <a:ext cx="7772400" cy="533400"/>
          </a:xfrm>
        </p:spPr>
        <p:txBody>
          <a:bodyPr>
            <a:normAutofit lnSpcReduction="10000"/>
          </a:bodyPr>
          <a:lstStyle/>
          <a:p>
            <a:pPr>
              <a:defRPr/>
            </a:pPr>
            <a:r>
              <a:rPr lang="en-US" smtClean="0"/>
              <a:t>What does blurring take away?</a:t>
            </a:r>
          </a:p>
        </p:txBody>
      </p:sp>
      <p:grpSp>
        <p:nvGrpSpPr>
          <p:cNvPr id="63492" name="Group 21"/>
          <p:cNvGrpSpPr>
            <a:grpSpLocks/>
          </p:cNvGrpSpPr>
          <p:nvPr/>
        </p:nvGrpSpPr>
        <p:grpSpPr bwMode="auto">
          <a:xfrm>
            <a:off x="533400" y="1447800"/>
            <a:ext cx="2157413" cy="2182813"/>
            <a:chOff x="336" y="912"/>
            <a:chExt cx="1505" cy="1521"/>
          </a:xfrm>
        </p:grpSpPr>
        <p:pic>
          <p:nvPicPr>
            <p:cNvPr id="63516" name="Picture 4" descr="lena"/>
            <p:cNvPicPr>
              <a:picLocks noChangeAspect="1" noChangeArrowheads="1"/>
            </p:cNvPicPr>
            <p:nvPr/>
          </p:nvPicPr>
          <p:blipFill>
            <a:blip r:embed="rId3" cstate="print"/>
            <a:srcRect/>
            <a:stretch>
              <a:fillRect/>
            </a:stretch>
          </p:blipFill>
          <p:spPr bwMode="auto">
            <a:xfrm>
              <a:off x="336" y="912"/>
              <a:ext cx="1488" cy="1488"/>
            </a:xfrm>
            <a:prstGeom prst="rect">
              <a:avLst/>
            </a:prstGeom>
            <a:noFill/>
            <a:ln w="9525">
              <a:noFill/>
              <a:miter lim="800000"/>
              <a:headEnd/>
              <a:tailEnd/>
            </a:ln>
          </p:spPr>
        </p:pic>
        <p:sp>
          <p:nvSpPr>
            <p:cNvPr id="63517" name="Text Box 11"/>
            <p:cNvSpPr txBox="1">
              <a:spLocks noChangeArrowheads="1"/>
            </p:cNvSpPr>
            <p:nvPr/>
          </p:nvSpPr>
          <p:spPr bwMode="auto">
            <a:xfrm>
              <a:off x="1200" y="2199"/>
              <a:ext cx="641" cy="234"/>
            </a:xfrm>
            <a:prstGeom prst="rect">
              <a:avLst/>
            </a:prstGeom>
            <a:noFill/>
            <a:ln w="9525">
              <a:noFill/>
              <a:miter lim="800000"/>
              <a:headEnd/>
              <a:tailEnd/>
            </a:ln>
          </p:spPr>
          <p:txBody>
            <a:bodyPr wrap="none">
              <a:spAutoFit/>
            </a:bodyPr>
            <a:lstStyle/>
            <a:p>
              <a:r>
                <a:rPr lang="en-US" sz="1600" b="1">
                  <a:solidFill>
                    <a:schemeClr val="bg1"/>
                  </a:solidFill>
                </a:rPr>
                <a:t>original</a:t>
              </a:r>
            </a:p>
          </p:txBody>
        </p:sp>
      </p:grpSp>
      <p:grpSp>
        <p:nvGrpSpPr>
          <p:cNvPr id="63493" name="Group 22"/>
          <p:cNvGrpSpPr>
            <a:grpSpLocks/>
          </p:cNvGrpSpPr>
          <p:nvPr/>
        </p:nvGrpSpPr>
        <p:grpSpPr bwMode="auto">
          <a:xfrm>
            <a:off x="3581400" y="1447800"/>
            <a:ext cx="2166938" cy="2162175"/>
            <a:chOff x="2256" y="912"/>
            <a:chExt cx="1511" cy="1507"/>
          </a:xfrm>
        </p:grpSpPr>
        <p:pic>
          <p:nvPicPr>
            <p:cNvPr id="63514" name="Picture 5" descr="lenaG5"/>
            <p:cNvPicPr>
              <a:picLocks noChangeAspect="1" noChangeArrowheads="1"/>
            </p:cNvPicPr>
            <p:nvPr/>
          </p:nvPicPr>
          <p:blipFill>
            <a:blip r:embed="rId4" cstate="print"/>
            <a:srcRect/>
            <a:stretch>
              <a:fillRect/>
            </a:stretch>
          </p:blipFill>
          <p:spPr bwMode="auto">
            <a:xfrm>
              <a:off x="2256" y="912"/>
              <a:ext cx="1488" cy="1488"/>
            </a:xfrm>
            <a:prstGeom prst="rect">
              <a:avLst/>
            </a:prstGeom>
            <a:noFill/>
            <a:ln w="9525">
              <a:noFill/>
              <a:miter lim="800000"/>
              <a:headEnd/>
              <a:tailEnd/>
            </a:ln>
          </p:spPr>
        </p:pic>
        <p:sp>
          <p:nvSpPr>
            <p:cNvPr id="63515" name="Text Box 12"/>
            <p:cNvSpPr txBox="1">
              <a:spLocks noChangeArrowheads="1"/>
            </p:cNvSpPr>
            <p:nvPr/>
          </p:nvSpPr>
          <p:spPr bwMode="auto">
            <a:xfrm>
              <a:off x="2591" y="2185"/>
              <a:ext cx="1176" cy="234"/>
            </a:xfrm>
            <a:prstGeom prst="rect">
              <a:avLst/>
            </a:prstGeom>
            <a:noFill/>
            <a:ln w="9525">
              <a:noFill/>
              <a:miter lim="800000"/>
              <a:headEnd/>
              <a:tailEnd/>
            </a:ln>
          </p:spPr>
          <p:txBody>
            <a:bodyPr wrap="none">
              <a:spAutoFit/>
            </a:bodyPr>
            <a:lstStyle/>
            <a:p>
              <a:r>
                <a:rPr lang="en-US" sz="1600" b="1">
                  <a:solidFill>
                    <a:schemeClr val="bg1"/>
                  </a:solidFill>
                </a:rPr>
                <a:t>smoothed (5x5)</a:t>
              </a:r>
            </a:p>
          </p:txBody>
        </p:sp>
      </p:grpSp>
      <p:sp>
        <p:nvSpPr>
          <p:cNvPr id="63494" name="Text Box 17"/>
          <p:cNvSpPr txBox="1">
            <a:spLocks noChangeArrowheads="1"/>
          </p:cNvSpPr>
          <p:nvPr/>
        </p:nvSpPr>
        <p:spPr bwMode="auto">
          <a:xfrm>
            <a:off x="2971800" y="2325688"/>
            <a:ext cx="354013" cy="457200"/>
          </a:xfrm>
          <a:prstGeom prst="rect">
            <a:avLst/>
          </a:prstGeom>
          <a:noFill/>
          <a:ln w="9525">
            <a:noFill/>
            <a:miter lim="800000"/>
            <a:headEnd/>
            <a:tailEnd/>
          </a:ln>
        </p:spPr>
        <p:txBody>
          <a:bodyPr wrap="none">
            <a:spAutoFit/>
          </a:bodyPr>
          <a:lstStyle/>
          <a:p>
            <a:r>
              <a:rPr lang="en-US"/>
              <a:t>–</a:t>
            </a:r>
          </a:p>
        </p:txBody>
      </p:sp>
      <p:grpSp>
        <p:nvGrpSpPr>
          <p:cNvPr id="4" name="Group 27"/>
          <p:cNvGrpSpPr>
            <a:grpSpLocks/>
          </p:cNvGrpSpPr>
          <p:nvPr/>
        </p:nvGrpSpPr>
        <p:grpSpPr bwMode="auto">
          <a:xfrm>
            <a:off x="5962650" y="1447800"/>
            <a:ext cx="2735263" cy="2149475"/>
            <a:chOff x="3756" y="912"/>
            <a:chExt cx="1723" cy="1354"/>
          </a:xfrm>
        </p:grpSpPr>
        <p:grpSp>
          <p:nvGrpSpPr>
            <p:cNvPr id="63510" name="Group 23"/>
            <p:cNvGrpSpPr>
              <a:grpSpLocks/>
            </p:cNvGrpSpPr>
            <p:nvPr/>
          </p:nvGrpSpPr>
          <p:grpSpPr bwMode="auto">
            <a:xfrm>
              <a:off x="4128" y="912"/>
              <a:ext cx="1351" cy="1354"/>
              <a:chOff x="4128" y="912"/>
              <a:chExt cx="1496" cy="1499"/>
            </a:xfrm>
          </p:grpSpPr>
          <p:pic>
            <p:nvPicPr>
              <p:cNvPr id="63512" name="Picture 6" descr="lena_diff"/>
              <p:cNvPicPr>
                <a:picLocks noChangeAspect="1" noChangeArrowheads="1"/>
              </p:cNvPicPr>
              <p:nvPr/>
            </p:nvPicPr>
            <p:blipFill>
              <a:blip r:embed="rId5" cstate="print"/>
              <a:srcRect/>
              <a:stretch>
                <a:fillRect/>
              </a:stretch>
            </p:blipFill>
            <p:spPr bwMode="auto">
              <a:xfrm>
                <a:off x="4128" y="912"/>
                <a:ext cx="1488" cy="1488"/>
              </a:xfrm>
              <a:prstGeom prst="rect">
                <a:avLst/>
              </a:prstGeom>
              <a:noFill/>
              <a:ln w="9525">
                <a:noFill/>
                <a:miter lim="800000"/>
                <a:headEnd/>
                <a:tailEnd/>
              </a:ln>
            </p:spPr>
          </p:pic>
          <p:sp>
            <p:nvSpPr>
              <p:cNvPr id="63513" name="Text Box 15"/>
              <p:cNvSpPr txBox="1">
                <a:spLocks noChangeArrowheads="1"/>
              </p:cNvSpPr>
              <p:nvPr/>
            </p:nvSpPr>
            <p:spPr bwMode="auto">
              <a:xfrm>
                <a:off x="5124" y="2177"/>
                <a:ext cx="500" cy="234"/>
              </a:xfrm>
              <a:prstGeom prst="rect">
                <a:avLst/>
              </a:prstGeom>
              <a:noFill/>
              <a:ln w="9525">
                <a:noFill/>
                <a:miter lim="800000"/>
                <a:headEnd/>
                <a:tailEnd/>
              </a:ln>
            </p:spPr>
            <p:txBody>
              <a:bodyPr wrap="none">
                <a:spAutoFit/>
              </a:bodyPr>
              <a:lstStyle/>
              <a:p>
                <a:r>
                  <a:rPr lang="en-US" sz="1600" b="1">
                    <a:solidFill>
                      <a:schemeClr val="bg1"/>
                    </a:solidFill>
                  </a:rPr>
                  <a:t>detail</a:t>
                </a:r>
              </a:p>
            </p:txBody>
          </p:sp>
        </p:grpSp>
        <p:sp>
          <p:nvSpPr>
            <p:cNvPr id="63511" name="Text Box 18"/>
            <p:cNvSpPr txBox="1">
              <a:spLocks noChangeArrowheads="1"/>
            </p:cNvSpPr>
            <p:nvPr/>
          </p:nvSpPr>
          <p:spPr bwMode="auto">
            <a:xfrm>
              <a:off x="3756" y="1488"/>
              <a:ext cx="228" cy="288"/>
            </a:xfrm>
            <a:prstGeom prst="rect">
              <a:avLst/>
            </a:prstGeom>
            <a:noFill/>
            <a:ln w="9525">
              <a:noFill/>
              <a:miter lim="800000"/>
              <a:headEnd/>
              <a:tailEnd/>
            </a:ln>
          </p:spPr>
          <p:txBody>
            <a:bodyPr wrap="none">
              <a:spAutoFit/>
            </a:bodyPr>
            <a:lstStyle/>
            <a:p>
              <a:r>
                <a:rPr lang="en-US"/>
                <a:t>=</a:t>
              </a:r>
            </a:p>
          </p:txBody>
        </p:sp>
      </p:grpSp>
      <p:grpSp>
        <p:nvGrpSpPr>
          <p:cNvPr id="6" name="Group 29"/>
          <p:cNvGrpSpPr>
            <a:grpSpLocks/>
          </p:cNvGrpSpPr>
          <p:nvPr/>
        </p:nvGrpSpPr>
        <p:grpSpPr bwMode="auto">
          <a:xfrm>
            <a:off x="5943600" y="4419600"/>
            <a:ext cx="2743200" cy="2149475"/>
            <a:chOff x="3744" y="2784"/>
            <a:chExt cx="1728" cy="1354"/>
          </a:xfrm>
        </p:grpSpPr>
        <p:grpSp>
          <p:nvGrpSpPr>
            <p:cNvPr id="63506" name="Group 26"/>
            <p:cNvGrpSpPr>
              <a:grpSpLocks/>
            </p:cNvGrpSpPr>
            <p:nvPr/>
          </p:nvGrpSpPr>
          <p:grpSpPr bwMode="auto">
            <a:xfrm>
              <a:off x="4128" y="2784"/>
              <a:ext cx="1344" cy="1354"/>
              <a:chOff x="4128" y="2784"/>
              <a:chExt cx="1488" cy="1499"/>
            </a:xfrm>
          </p:grpSpPr>
          <p:pic>
            <p:nvPicPr>
              <p:cNvPr id="63508" name="Picture 10" descr="lena_sharpened"/>
              <p:cNvPicPr>
                <a:picLocks noChangeAspect="1" noChangeArrowheads="1"/>
              </p:cNvPicPr>
              <p:nvPr/>
            </p:nvPicPr>
            <p:blipFill>
              <a:blip r:embed="rId6" cstate="print"/>
              <a:srcRect/>
              <a:stretch>
                <a:fillRect/>
              </a:stretch>
            </p:blipFill>
            <p:spPr bwMode="auto">
              <a:xfrm>
                <a:off x="4128" y="2784"/>
                <a:ext cx="1488" cy="1488"/>
              </a:xfrm>
              <a:prstGeom prst="rect">
                <a:avLst/>
              </a:prstGeom>
              <a:noFill/>
              <a:ln w="9525">
                <a:noFill/>
                <a:miter lim="800000"/>
                <a:headEnd/>
                <a:tailEnd/>
              </a:ln>
            </p:spPr>
          </p:pic>
          <p:sp>
            <p:nvSpPr>
              <p:cNvPr id="63509" name="Text Box 16"/>
              <p:cNvSpPr txBox="1">
                <a:spLocks noChangeArrowheads="1"/>
              </p:cNvSpPr>
              <p:nvPr/>
            </p:nvSpPr>
            <p:spPr bwMode="auto">
              <a:xfrm>
                <a:off x="4752" y="4049"/>
                <a:ext cx="844" cy="234"/>
              </a:xfrm>
              <a:prstGeom prst="rect">
                <a:avLst/>
              </a:prstGeom>
              <a:noFill/>
              <a:ln w="9525">
                <a:noFill/>
                <a:miter lim="800000"/>
                <a:headEnd/>
                <a:tailEnd/>
              </a:ln>
            </p:spPr>
            <p:txBody>
              <a:bodyPr wrap="none">
                <a:spAutoFit/>
              </a:bodyPr>
              <a:lstStyle/>
              <a:p>
                <a:r>
                  <a:rPr lang="en-US" sz="1600" b="1">
                    <a:solidFill>
                      <a:schemeClr val="bg1"/>
                    </a:solidFill>
                  </a:rPr>
                  <a:t>sharpened</a:t>
                </a:r>
              </a:p>
            </p:txBody>
          </p:sp>
        </p:grpSp>
        <p:sp>
          <p:nvSpPr>
            <p:cNvPr id="63507" name="Text Box 19"/>
            <p:cNvSpPr txBox="1">
              <a:spLocks noChangeArrowheads="1"/>
            </p:cNvSpPr>
            <p:nvPr/>
          </p:nvSpPr>
          <p:spPr bwMode="auto">
            <a:xfrm>
              <a:off x="3744" y="3360"/>
              <a:ext cx="228" cy="288"/>
            </a:xfrm>
            <a:prstGeom prst="rect">
              <a:avLst/>
            </a:prstGeom>
            <a:noFill/>
            <a:ln w="9525">
              <a:noFill/>
              <a:miter lim="800000"/>
              <a:headEnd/>
              <a:tailEnd/>
            </a:ln>
          </p:spPr>
          <p:txBody>
            <a:bodyPr wrap="none">
              <a:spAutoFit/>
            </a:bodyPr>
            <a:lstStyle/>
            <a:p>
              <a:r>
                <a:rPr lang="en-US"/>
                <a:t>=</a:t>
              </a:r>
            </a:p>
          </p:txBody>
        </p:sp>
      </p:grpSp>
      <p:grpSp>
        <p:nvGrpSpPr>
          <p:cNvPr id="8" name="Group 28"/>
          <p:cNvGrpSpPr>
            <a:grpSpLocks/>
          </p:cNvGrpSpPr>
          <p:nvPr/>
        </p:nvGrpSpPr>
        <p:grpSpPr bwMode="auto">
          <a:xfrm>
            <a:off x="533400" y="3886200"/>
            <a:ext cx="7924800" cy="2682875"/>
            <a:chOff x="336" y="2448"/>
            <a:chExt cx="4992" cy="1690"/>
          </a:xfrm>
        </p:grpSpPr>
        <p:sp>
          <p:nvSpPr>
            <p:cNvPr id="63498" name="Rectangle 7"/>
            <p:cNvSpPr>
              <a:spLocks noChangeArrowheads="1"/>
            </p:cNvSpPr>
            <p:nvPr/>
          </p:nvSpPr>
          <p:spPr bwMode="auto">
            <a:xfrm>
              <a:off x="432" y="2448"/>
              <a:ext cx="4896" cy="336"/>
            </a:xfrm>
            <a:prstGeom prst="rect">
              <a:avLst/>
            </a:prstGeom>
            <a:noFill/>
            <a:ln w="9525">
              <a:noFill/>
              <a:miter lim="800000"/>
              <a:headEnd/>
              <a:tailEnd/>
            </a:ln>
          </p:spPr>
          <p:txBody>
            <a:bodyPr/>
            <a:lstStyle/>
            <a:p>
              <a:pPr marL="342900" indent="-342900">
                <a:spcBef>
                  <a:spcPct val="20000"/>
                </a:spcBef>
              </a:pPr>
              <a:r>
                <a:rPr lang="en-US" sz="2800"/>
                <a:t>Let’s add it back:</a:t>
              </a:r>
            </a:p>
          </p:txBody>
        </p:sp>
        <p:grpSp>
          <p:nvGrpSpPr>
            <p:cNvPr id="63499" name="Group 24"/>
            <p:cNvGrpSpPr>
              <a:grpSpLocks/>
            </p:cNvGrpSpPr>
            <p:nvPr/>
          </p:nvGrpSpPr>
          <p:grpSpPr bwMode="auto">
            <a:xfrm>
              <a:off x="336" y="2784"/>
              <a:ext cx="1359" cy="1354"/>
              <a:chOff x="336" y="2784"/>
              <a:chExt cx="1505" cy="1499"/>
            </a:xfrm>
          </p:grpSpPr>
          <p:pic>
            <p:nvPicPr>
              <p:cNvPr id="63504" name="Picture 8" descr="lena"/>
              <p:cNvPicPr>
                <a:picLocks noChangeAspect="1" noChangeArrowheads="1"/>
              </p:cNvPicPr>
              <p:nvPr/>
            </p:nvPicPr>
            <p:blipFill>
              <a:blip r:embed="rId3" cstate="print"/>
              <a:srcRect/>
              <a:stretch>
                <a:fillRect/>
              </a:stretch>
            </p:blipFill>
            <p:spPr bwMode="auto">
              <a:xfrm>
                <a:off x="336" y="2784"/>
                <a:ext cx="1488" cy="1488"/>
              </a:xfrm>
              <a:prstGeom prst="rect">
                <a:avLst/>
              </a:prstGeom>
              <a:noFill/>
              <a:ln w="9525">
                <a:noFill/>
                <a:miter lim="800000"/>
                <a:headEnd/>
                <a:tailEnd/>
              </a:ln>
            </p:spPr>
          </p:pic>
          <p:sp>
            <p:nvSpPr>
              <p:cNvPr id="63505" name="Text Box 13"/>
              <p:cNvSpPr txBox="1">
                <a:spLocks noChangeArrowheads="1"/>
              </p:cNvSpPr>
              <p:nvPr/>
            </p:nvSpPr>
            <p:spPr bwMode="auto">
              <a:xfrm>
                <a:off x="1200" y="4049"/>
                <a:ext cx="641" cy="234"/>
              </a:xfrm>
              <a:prstGeom prst="rect">
                <a:avLst/>
              </a:prstGeom>
              <a:noFill/>
              <a:ln w="9525">
                <a:noFill/>
                <a:miter lim="800000"/>
                <a:headEnd/>
                <a:tailEnd/>
              </a:ln>
            </p:spPr>
            <p:txBody>
              <a:bodyPr wrap="none">
                <a:spAutoFit/>
              </a:bodyPr>
              <a:lstStyle/>
              <a:p>
                <a:r>
                  <a:rPr lang="en-US" sz="1600" b="1">
                    <a:solidFill>
                      <a:schemeClr val="bg1"/>
                    </a:solidFill>
                  </a:rPr>
                  <a:t>original</a:t>
                </a:r>
              </a:p>
            </p:txBody>
          </p:sp>
        </p:grpSp>
        <p:grpSp>
          <p:nvGrpSpPr>
            <p:cNvPr id="63500" name="Group 25"/>
            <p:cNvGrpSpPr>
              <a:grpSpLocks/>
            </p:cNvGrpSpPr>
            <p:nvPr/>
          </p:nvGrpSpPr>
          <p:grpSpPr bwMode="auto">
            <a:xfrm>
              <a:off x="2256" y="2784"/>
              <a:ext cx="1351" cy="1354"/>
              <a:chOff x="2256" y="2784"/>
              <a:chExt cx="1496" cy="1499"/>
            </a:xfrm>
          </p:grpSpPr>
          <p:pic>
            <p:nvPicPr>
              <p:cNvPr id="63502" name="Picture 9" descr="lena_diff"/>
              <p:cNvPicPr>
                <a:picLocks noChangeAspect="1" noChangeArrowheads="1"/>
              </p:cNvPicPr>
              <p:nvPr/>
            </p:nvPicPr>
            <p:blipFill>
              <a:blip r:embed="rId5" cstate="print"/>
              <a:srcRect/>
              <a:stretch>
                <a:fillRect/>
              </a:stretch>
            </p:blipFill>
            <p:spPr bwMode="auto">
              <a:xfrm>
                <a:off x="2256" y="2784"/>
                <a:ext cx="1488" cy="1488"/>
              </a:xfrm>
              <a:prstGeom prst="rect">
                <a:avLst/>
              </a:prstGeom>
              <a:noFill/>
              <a:ln w="9525">
                <a:noFill/>
                <a:miter lim="800000"/>
                <a:headEnd/>
                <a:tailEnd/>
              </a:ln>
            </p:spPr>
          </p:pic>
          <p:sp>
            <p:nvSpPr>
              <p:cNvPr id="63503" name="Text Box 14"/>
              <p:cNvSpPr txBox="1">
                <a:spLocks noChangeArrowheads="1"/>
              </p:cNvSpPr>
              <p:nvPr/>
            </p:nvSpPr>
            <p:spPr bwMode="auto">
              <a:xfrm>
                <a:off x="3252" y="4049"/>
                <a:ext cx="500" cy="234"/>
              </a:xfrm>
              <a:prstGeom prst="rect">
                <a:avLst/>
              </a:prstGeom>
              <a:noFill/>
              <a:ln w="9525">
                <a:noFill/>
                <a:miter lim="800000"/>
                <a:headEnd/>
                <a:tailEnd/>
              </a:ln>
            </p:spPr>
            <p:txBody>
              <a:bodyPr wrap="none">
                <a:spAutoFit/>
              </a:bodyPr>
              <a:lstStyle/>
              <a:p>
                <a:r>
                  <a:rPr lang="en-US" sz="1600" b="1">
                    <a:solidFill>
                      <a:schemeClr val="bg1"/>
                    </a:solidFill>
                  </a:rPr>
                  <a:t>detail</a:t>
                </a:r>
              </a:p>
            </p:txBody>
          </p:sp>
        </p:grpSp>
        <p:sp>
          <p:nvSpPr>
            <p:cNvPr id="63501" name="Text Box 20"/>
            <p:cNvSpPr txBox="1">
              <a:spLocks noChangeArrowheads="1"/>
            </p:cNvSpPr>
            <p:nvPr/>
          </p:nvSpPr>
          <p:spPr bwMode="auto">
            <a:xfrm>
              <a:off x="1864" y="3360"/>
              <a:ext cx="392" cy="288"/>
            </a:xfrm>
            <a:prstGeom prst="rect">
              <a:avLst/>
            </a:prstGeom>
            <a:noFill/>
            <a:ln w="9525">
              <a:noFill/>
              <a:miter lim="800000"/>
              <a:headEnd/>
              <a:tailEnd/>
            </a:ln>
          </p:spPr>
          <p:txBody>
            <a:bodyPr wrap="none">
              <a:spAutoFit/>
            </a:bodyPr>
            <a:lstStyle/>
            <a:p>
              <a:r>
                <a:rPr lang="en-US"/>
                <a:t>+ </a:t>
              </a:r>
              <a:r>
                <a:rPr lang="el-GR"/>
                <a:t>α</a:t>
              </a: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533400"/>
            <a:ext cx="8229600" cy="4983163"/>
          </a:xfrm>
        </p:spPr>
        <p:txBody>
          <a:bodyPr/>
          <a:lstStyle/>
          <a:p>
            <a:pPr marL="0">
              <a:buFont typeface="Arial" charset="0"/>
              <a:buNone/>
              <a:defRPr/>
            </a:pPr>
            <a:r>
              <a:rPr lang="en-US" b="1" dirty="0" smtClean="0">
                <a:solidFill>
                  <a:schemeClr val="tx2">
                    <a:lumMod val="75000"/>
                  </a:schemeClr>
                </a:solidFill>
              </a:rPr>
              <a:t>Why do we get different, distance-dependent interpretations of hybrid images?</a:t>
            </a:r>
            <a:endParaRPr lang="en-US" b="1" dirty="0">
              <a:solidFill>
                <a:schemeClr val="tx2">
                  <a:lumMod val="75000"/>
                </a:schemeClr>
              </a:solidFill>
            </a:endParaRPr>
          </a:p>
        </p:txBody>
      </p:sp>
      <p:pic>
        <p:nvPicPr>
          <p:cNvPr id="13315" name="Picture 2" descr="C:\Users\Hoiem\Documents\Classes\Computational Photography - Fall 2010\projects\hybrid\teaser.jpg"/>
          <p:cNvPicPr>
            <a:picLocks noChangeAspect="1" noChangeArrowheads="1"/>
          </p:cNvPicPr>
          <p:nvPr/>
        </p:nvPicPr>
        <p:blipFill>
          <a:blip r:embed="rId2" cstate="print"/>
          <a:srcRect l="40038"/>
          <a:stretch>
            <a:fillRect/>
          </a:stretch>
        </p:blipFill>
        <p:spPr bwMode="auto">
          <a:xfrm>
            <a:off x="381000" y="2133600"/>
            <a:ext cx="4108450" cy="4505325"/>
          </a:xfrm>
          <a:prstGeom prst="rect">
            <a:avLst/>
          </a:prstGeom>
          <a:noFill/>
          <a:ln w="9525">
            <a:noFill/>
            <a:miter lim="800000"/>
            <a:headEnd/>
            <a:tailEnd/>
          </a:ln>
        </p:spPr>
      </p:pic>
      <p:pic>
        <p:nvPicPr>
          <p:cNvPr id="13316" name="Picture 2" descr="C:\Users\Hoiem\Documents\Classes\Computational Photography - Fall 2010\projects\hybrid\teaser.jpg"/>
          <p:cNvPicPr>
            <a:picLocks noChangeAspect="1" noChangeArrowheads="1"/>
          </p:cNvPicPr>
          <p:nvPr/>
        </p:nvPicPr>
        <p:blipFill>
          <a:blip r:embed="rId2" cstate="print"/>
          <a:srcRect t="3383" r="74422" b="49260"/>
          <a:stretch>
            <a:fillRect/>
          </a:stretch>
        </p:blipFill>
        <p:spPr bwMode="auto">
          <a:xfrm>
            <a:off x="6553200" y="1981200"/>
            <a:ext cx="1690688" cy="2057400"/>
          </a:xfrm>
          <a:prstGeom prst="rect">
            <a:avLst/>
          </a:prstGeom>
          <a:noFill/>
          <a:ln w="9525">
            <a:noFill/>
            <a:miter lim="800000"/>
            <a:headEnd/>
            <a:tailEnd/>
          </a:ln>
        </p:spPr>
      </p:pic>
      <p:pic>
        <p:nvPicPr>
          <p:cNvPr id="13317" name="Picture 2" descr="C:\Users\Hoiem\Documents\Classes\Computational Photography - Fall 2010\projects\hybrid\teaser.jpg"/>
          <p:cNvPicPr>
            <a:picLocks noChangeAspect="1" noChangeArrowheads="1"/>
          </p:cNvPicPr>
          <p:nvPr/>
        </p:nvPicPr>
        <p:blipFill>
          <a:blip r:embed="rId2" cstate="print"/>
          <a:srcRect t="54123" r="74422" b="3593"/>
          <a:stretch>
            <a:fillRect/>
          </a:stretch>
        </p:blipFill>
        <p:spPr bwMode="auto">
          <a:xfrm>
            <a:off x="6629400" y="4800600"/>
            <a:ext cx="1524000" cy="1655763"/>
          </a:xfrm>
          <a:prstGeom prst="rect">
            <a:avLst/>
          </a:prstGeom>
          <a:noFill/>
          <a:ln w="9525">
            <a:noFill/>
            <a:miter lim="800000"/>
            <a:headEnd/>
            <a:tailEnd/>
          </a:ln>
        </p:spPr>
      </p:pic>
      <p:sp>
        <p:nvSpPr>
          <p:cNvPr id="13318" name="TextBox 12"/>
          <p:cNvSpPr txBox="1">
            <a:spLocks noChangeArrowheads="1"/>
          </p:cNvSpPr>
          <p:nvPr/>
        </p:nvSpPr>
        <p:spPr bwMode="auto">
          <a:xfrm>
            <a:off x="5181600" y="3962400"/>
            <a:ext cx="434975" cy="584200"/>
          </a:xfrm>
          <a:prstGeom prst="rect">
            <a:avLst/>
          </a:prstGeom>
          <a:noFill/>
          <a:ln w="9525">
            <a:noFill/>
            <a:miter lim="800000"/>
            <a:headEnd/>
            <a:tailEnd/>
          </a:ln>
        </p:spPr>
        <p:txBody>
          <a:bodyPr wrap="none">
            <a:spAutoFit/>
          </a:bodyPr>
          <a:lstStyle/>
          <a:p>
            <a:r>
              <a:rPr lang="en-US" sz="3200" b="1"/>
              <a:t>?</a:t>
            </a:r>
          </a:p>
        </p:txBody>
      </p:sp>
      <p:cxnSp>
        <p:nvCxnSpPr>
          <p:cNvPr id="15" name="Straight Arrow Connector 14"/>
          <p:cNvCxnSpPr/>
          <p:nvPr/>
        </p:nvCxnSpPr>
        <p:spPr>
          <a:xfrm flipV="1">
            <a:off x="4648200" y="3276600"/>
            <a:ext cx="1752600" cy="91440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4724400" y="4343400"/>
            <a:ext cx="1828800" cy="83820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685800"/>
            <a:ext cx="8229600" cy="4906963"/>
          </a:xfrm>
        </p:spPr>
        <p:txBody>
          <a:bodyPr/>
          <a:lstStyle/>
          <a:p>
            <a:pPr marL="0">
              <a:buFont typeface="Arial" charset="0"/>
              <a:buNone/>
              <a:defRPr/>
            </a:pPr>
            <a:r>
              <a:rPr lang="en-US" b="1" dirty="0" smtClean="0">
                <a:solidFill>
                  <a:schemeClr val="tx2">
                    <a:lumMod val="75000"/>
                  </a:schemeClr>
                </a:solidFill>
              </a:rPr>
              <a:t>Why does a lower resolution image still make sense to us?  What do we lose?</a:t>
            </a:r>
            <a:endParaRPr lang="en-US" b="1" dirty="0">
              <a:solidFill>
                <a:schemeClr val="tx2">
                  <a:lumMod val="75000"/>
                </a:schemeClr>
              </a:solidFill>
            </a:endParaRPr>
          </a:p>
        </p:txBody>
      </p:sp>
      <p:sp>
        <p:nvSpPr>
          <p:cNvPr id="17" name="Right Arrow 16"/>
          <p:cNvSpPr/>
          <p:nvPr/>
        </p:nvSpPr>
        <p:spPr>
          <a:xfrm>
            <a:off x="5486400" y="4191000"/>
            <a:ext cx="609600" cy="381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4340" name="TextBox 18"/>
          <p:cNvSpPr txBox="1">
            <a:spLocks noChangeArrowheads="1"/>
          </p:cNvSpPr>
          <p:nvPr/>
        </p:nvSpPr>
        <p:spPr bwMode="auto">
          <a:xfrm>
            <a:off x="4422775" y="6550025"/>
            <a:ext cx="4721225" cy="307975"/>
          </a:xfrm>
          <a:prstGeom prst="rect">
            <a:avLst/>
          </a:prstGeom>
          <a:noFill/>
          <a:ln w="9525">
            <a:noFill/>
            <a:miter lim="800000"/>
            <a:headEnd/>
            <a:tailEnd/>
          </a:ln>
        </p:spPr>
        <p:txBody>
          <a:bodyPr wrap="none">
            <a:spAutoFit/>
          </a:bodyPr>
          <a:lstStyle/>
          <a:p>
            <a:r>
              <a:rPr lang="en-US" sz="1400"/>
              <a:t>Image: </a:t>
            </a:r>
            <a:r>
              <a:rPr lang="en-US" sz="1400">
                <a:hlinkClick r:id="rId2"/>
              </a:rPr>
              <a:t>http://www.flickr.com/photos/igorms/136916757/ </a:t>
            </a:r>
            <a:endParaRPr lang="en-US" sz="1400"/>
          </a:p>
        </p:txBody>
      </p:sp>
      <p:pic>
        <p:nvPicPr>
          <p:cNvPr id="14341" name="Picture 4" descr="http://farm1.static.flickr.com/47/136916757_8237b4a9fb.jpg"/>
          <p:cNvPicPr>
            <a:picLocks noChangeAspect="1" noChangeArrowheads="1"/>
          </p:cNvPicPr>
          <p:nvPr/>
        </p:nvPicPr>
        <p:blipFill>
          <a:blip r:embed="rId3" cstate="print"/>
          <a:srcRect/>
          <a:stretch>
            <a:fillRect/>
          </a:stretch>
        </p:blipFill>
        <p:spPr bwMode="auto">
          <a:xfrm>
            <a:off x="457200" y="2667000"/>
            <a:ext cx="4762500" cy="3162300"/>
          </a:xfrm>
          <a:prstGeom prst="rect">
            <a:avLst/>
          </a:prstGeom>
          <a:noFill/>
          <a:ln w="9525">
            <a:noFill/>
            <a:miter lim="800000"/>
            <a:headEnd/>
            <a:tailEnd/>
          </a:ln>
        </p:spPr>
      </p:pic>
      <p:pic>
        <p:nvPicPr>
          <p:cNvPr id="14342" name="Picture 4" descr="http://farm1.static.flickr.com/47/136916757_8237b4a9fb.jpg"/>
          <p:cNvPicPr>
            <a:picLocks noChangeAspect="1" noChangeArrowheads="1"/>
          </p:cNvPicPr>
          <p:nvPr/>
        </p:nvPicPr>
        <p:blipFill>
          <a:blip r:embed="rId4" cstate="print"/>
          <a:srcRect/>
          <a:stretch>
            <a:fillRect/>
          </a:stretch>
        </p:blipFill>
        <p:spPr bwMode="auto">
          <a:xfrm>
            <a:off x="6400800" y="3657600"/>
            <a:ext cx="2008188" cy="13335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00200"/>
            <a:ext cx="8229600" cy="4373563"/>
          </a:xfrm>
        </p:spPr>
        <p:txBody>
          <a:bodyPr/>
          <a:lstStyle/>
          <a:p>
            <a:pPr marL="0">
              <a:buFont typeface="Arial" charset="0"/>
              <a:buNone/>
              <a:defRPr/>
            </a:pPr>
            <a:r>
              <a:rPr lang="en-US" b="1" dirty="0" smtClean="0">
                <a:solidFill>
                  <a:schemeClr val="tx2">
                    <a:lumMod val="75000"/>
                  </a:schemeClr>
                </a:solidFill>
              </a:rPr>
              <a:t>How is it that a 4MP image can be compressed to a few hundred KB without a noticeable change?</a:t>
            </a:r>
            <a:endParaRPr lang="en-US" b="1" dirty="0">
              <a:solidFill>
                <a:schemeClr val="tx2">
                  <a:lumMod val="75000"/>
                </a:schemeClr>
              </a:solidFill>
            </a:endParaRPr>
          </a:p>
        </p:txBody>
      </p:sp>
      <p:sp>
        <p:nvSpPr>
          <p:cNvPr id="15363" name="Title 4"/>
          <p:cNvSpPr>
            <a:spLocks noGrp="1"/>
          </p:cNvSpPr>
          <p:nvPr>
            <p:ph type="title"/>
          </p:nvPr>
        </p:nvSpPr>
        <p:spPr/>
        <p:txBody>
          <a:bodyPr/>
          <a:lstStyle/>
          <a:p>
            <a:endParaRPr lang="en-US" smtClean="0"/>
          </a:p>
        </p:txBody>
      </p:sp>
    </p:spTree>
  </p:cSld>
  <p:clrMapOvr>
    <a:masterClrMapping/>
  </p:clrMapOvr>
  <p:transition/>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43762</TotalTime>
  <Words>1275</Words>
  <Application>Microsoft Office PowerPoint</Application>
  <PresentationFormat>On-screen Show (4:3)</PresentationFormat>
  <Paragraphs>319</Paragraphs>
  <Slides>61</Slides>
  <Notes>10</Notes>
  <HiddenSlides>3</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61</vt:i4>
      </vt:variant>
    </vt:vector>
  </HeadingPairs>
  <TitlesOfParts>
    <vt:vector size="70" baseType="lpstr">
      <vt:lpstr>Arial</vt:lpstr>
      <vt:lpstr>Calibri</vt:lpstr>
      <vt:lpstr>Courier New</vt:lpstr>
      <vt:lpstr>Arial Unicode MS</vt:lpstr>
      <vt:lpstr>Times New Roman</vt:lpstr>
      <vt:lpstr>Comic Sans MS</vt:lpstr>
      <vt:lpstr>Symbol</vt:lpstr>
      <vt:lpstr>Office Theme</vt:lpstr>
      <vt:lpstr>Equation</vt:lpstr>
      <vt:lpstr>Thinking in Frequency</vt:lpstr>
      <vt:lpstr>Review: questions</vt:lpstr>
      <vt:lpstr>Review: questions</vt:lpstr>
      <vt:lpstr>Today’s Class</vt:lpstr>
      <vt:lpstr>Slide 5</vt:lpstr>
      <vt:lpstr>Hybrid Images</vt:lpstr>
      <vt:lpstr>Slide 7</vt:lpstr>
      <vt:lpstr>Slide 8</vt:lpstr>
      <vt:lpstr>Slide 9</vt:lpstr>
      <vt:lpstr>Thinking in terms of frequency</vt:lpstr>
      <vt:lpstr>Jean Baptiste Joseph Fourier (1768-1830)</vt:lpstr>
      <vt:lpstr>A sum of sines</vt:lpstr>
      <vt:lpstr>Frequency Spectra</vt:lpstr>
      <vt:lpstr>Frequency Spectra</vt:lpstr>
      <vt:lpstr>Frequency Spectra</vt:lpstr>
      <vt:lpstr>Frequency Spectra</vt:lpstr>
      <vt:lpstr>Frequency Spectra</vt:lpstr>
      <vt:lpstr>Frequency Spectra</vt:lpstr>
      <vt:lpstr>Frequency Spectra</vt:lpstr>
      <vt:lpstr>Frequency Spectra</vt:lpstr>
      <vt:lpstr>Example: Music</vt:lpstr>
      <vt:lpstr>Other signals</vt:lpstr>
      <vt:lpstr>Fourier analysis in images</vt:lpstr>
      <vt:lpstr>Signals can be composed</vt:lpstr>
      <vt:lpstr>Fourier Transform</vt:lpstr>
      <vt:lpstr>Computing the Fourier Transform</vt:lpstr>
      <vt:lpstr>The Convolution Theorem</vt:lpstr>
      <vt:lpstr>Properties of Fourier Transforms</vt:lpstr>
      <vt:lpstr>Filtering in spatial domain</vt:lpstr>
      <vt:lpstr>Filtering in frequency domain</vt:lpstr>
      <vt:lpstr>Fourier Matlab demo</vt:lpstr>
      <vt:lpstr>FFT in Matlab</vt:lpstr>
      <vt:lpstr>Questions</vt:lpstr>
      <vt:lpstr>Slide 34</vt:lpstr>
      <vt:lpstr>Slide 35</vt:lpstr>
      <vt:lpstr>Slide 36</vt:lpstr>
      <vt:lpstr>Slide 37</vt:lpstr>
      <vt:lpstr>Slide 38</vt:lpstr>
      <vt:lpstr>Aliasing problem</vt:lpstr>
      <vt:lpstr>Aliasing problem</vt:lpstr>
      <vt:lpstr>Aliasing problem</vt:lpstr>
      <vt:lpstr>Aliasing in video</vt:lpstr>
      <vt:lpstr>Aliasing in graphics</vt:lpstr>
      <vt:lpstr>Sampling and aliasing</vt:lpstr>
      <vt:lpstr>Nyquist-Shannon Sampling Theorem</vt:lpstr>
      <vt:lpstr>Anti-aliasing</vt:lpstr>
      <vt:lpstr>Algorithm for downsampling by factor of 2</vt:lpstr>
      <vt:lpstr>Anti-aliasing</vt:lpstr>
      <vt:lpstr>Subsampling without pre-filtering</vt:lpstr>
      <vt:lpstr>Subsampling with Gaussian pre-filtering</vt:lpstr>
      <vt:lpstr>Slide 51</vt:lpstr>
      <vt:lpstr>Slide 52</vt:lpstr>
      <vt:lpstr>Application: Hybrid Images</vt:lpstr>
      <vt:lpstr>Clues from Human Perception</vt:lpstr>
      <vt:lpstr>Hybrid Image in FFT</vt:lpstr>
      <vt:lpstr>Slide 56</vt:lpstr>
      <vt:lpstr>Things to Remember</vt:lpstr>
      <vt:lpstr>Practice question</vt:lpstr>
      <vt:lpstr>Next class</vt:lpstr>
      <vt:lpstr>Questions</vt:lpstr>
      <vt:lpstr>Sharpening revisited</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Derek Hoiem</dc:creator>
  <cp:lastModifiedBy>Derek Hoiem</cp:lastModifiedBy>
  <cp:revision>109</cp:revision>
  <dcterms:created xsi:type="dcterms:W3CDTF">2009-12-16T02:55:56Z</dcterms:created>
  <dcterms:modified xsi:type="dcterms:W3CDTF">2011-02-03T18:28:39Z</dcterms:modified>
</cp:coreProperties>
</file>